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0"/>
  </p:notesMasterIdLst>
  <p:sldIdLst>
    <p:sldId id="256" r:id="rId2"/>
    <p:sldId id="301" r:id="rId3"/>
    <p:sldId id="257" r:id="rId4"/>
    <p:sldId id="259" r:id="rId5"/>
    <p:sldId id="260" r:id="rId6"/>
    <p:sldId id="261" r:id="rId7"/>
    <p:sldId id="302" r:id="rId8"/>
    <p:sldId id="262" r:id="rId9"/>
    <p:sldId id="263" r:id="rId10"/>
    <p:sldId id="264" r:id="rId11"/>
    <p:sldId id="265" r:id="rId12"/>
    <p:sldId id="266" r:id="rId13"/>
    <p:sldId id="267" r:id="rId14"/>
    <p:sldId id="268" r:id="rId15"/>
    <p:sldId id="269" r:id="rId16"/>
    <p:sldId id="270" r:id="rId17"/>
    <p:sldId id="299" r:id="rId18"/>
    <p:sldId id="271" r:id="rId19"/>
    <p:sldId id="272" r:id="rId20"/>
    <p:sldId id="273" r:id="rId21"/>
    <p:sldId id="274" r:id="rId22"/>
    <p:sldId id="275" r:id="rId23"/>
    <p:sldId id="276" r:id="rId24"/>
    <p:sldId id="277" r:id="rId25"/>
    <p:sldId id="282" r:id="rId26"/>
    <p:sldId id="278" r:id="rId27"/>
    <p:sldId id="279" r:id="rId28"/>
    <p:sldId id="280" r:id="rId29"/>
    <p:sldId id="281" r:id="rId30"/>
    <p:sldId id="283" r:id="rId31"/>
    <p:sldId id="284" r:id="rId32"/>
    <p:sldId id="285" r:id="rId33"/>
    <p:sldId id="287" r:id="rId34"/>
    <p:sldId id="286" r:id="rId35"/>
    <p:sldId id="288" r:id="rId36"/>
    <p:sldId id="289" r:id="rId37"/>
    <p:sldId id="292" r:id="rId38"/>
    <p:sldId id="291" r:id="rId39"/>
    <p:sldId id="290" r:id="rId40"/>
    <p:sldId id="293" r:id="rId41"/>
    <p:sldId id="294" r:id="rId42"/>
    <p:sldId id="295" r:id="rId43"/>
    <p:sldId id="296" r:id="rId44"/>
    <p:sldId id="297" r:id="rId45"/>
    <p:sldId id="298" r:id="rId46"/>
    <p:sldId id="303" r:id="rId47"/>
    <p:sldId id="300" r:id="rId48"/>
    <p:sldId id="258" r:id="rId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99A624F-26B1-4744-8A8F-C948D3F1AF5D}">
          <p14:sldIdLst>
            <p14:sldId id="256"/>
            <p14:sldId id="301"/>
            <p14:sldId id="257"/>
            <p14:sldId id="259"/>
            <p14:sldId id="260"/>
            <p14:sldId id="261"/>
            <p14:sldId id="302"/>
            <p14:sldId id="262"/>
            <p14:sldId id="263"/>
            <p14:sldId id="264"/>
            <p14:sldId id="265"/>
            <p14:sldId id="266"/>
            <p14:sldId id="267"/>
            <p14:sldId id="268"/>
            <p14:sldId id="269"/>
            <p14:sldId id="270"/>
            <p14:sldId id="299"/>
            <p14:sldId id="271"/>
            <p14:sldId id="272"/>
            <p14:sldId id="273"/>
            <p14:sldId id="274"/>
            <p14:sldId id="275"/>
            <p14:sldId id="276"/>
            <p14:sldId id="277"/>
            <p14:sldId id="282"/>
            <p14:sldId id="278"/>
            <p14:sldId id="279"/>
            <p14:sldId id="280"/>
            <p14:sldId id="281"/>
            <p14:sldId id="283"/>
            <p14:sldId id="284"/>
            <p14:sldId id="285"/>
            <p14:sldId id="287"/>
            <p14:sldId id="286"/>
            <p14:sldId id="288"/>
            <p14:sldId id="289"/>
            <p14:sldId id="292"/>
            <p14:sldId id="291"/>
            <p14:sldId id="290"/>
            <p14:sldId id="293"/>
            <p14:sldId id="294"/>
            <p14:sldId id="295"/>
            <p14:sldId id="296"/>
            <p14:sldId id="297"/>
            <p14:sldId id="298"/>
            <p14:sldId id="303"/>
            <p14:sldId id="300"/>
            <p14:sldId id="258"/>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68815" autoAdjust="0"/>
  </p:normalViewPr>
  <p:slideViewPr>
    <p:cSldViewPr snapToGrid="0">
      <p:cViewPr varScale="1">
        <p:scale>
          <a:sx n="80" d="100"/>
          <a:sy n="80" d="100"/>
        </p:scale>
        <p:origin x="1800" y="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752C56-8554-4FB6-880B-967556D7BFE9}" type="datetimeFigureOut">
              <a:rPr lang="en-US" smtClean="0"/>
              <a:t>10/6/2015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AB6928-F99C-4DE7-8E39-17063B718721}" type="slidenum">
              <a:rPr lang="en-US" smtClean="0"/>
              <a:t>‹#›</a:t>
            </a:fld>
            <a:endParaRPr lang="en-US"/>
          </a:p>
        </p:txBody>
      </p:sp>
    </p:spTree>
    <p:extLst>
      <p:ext uri="{BB962C8B-B14F-4D97-AF65-F5344CB8AC3E}">
        <p14:creationId xmlns:p14="http://schemas.microsoft.com/office/powerpoint/2010/main" val="24531696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Good morning.</a:t>
            </a:r>
            <a:r>
              <a:rPr lang="en-US" baseline="0" dirty="0" smtClean="0"/>
              <a:t> Name is Ruth </a:t>
            </a:r>
            <a:r>
              <a:rPr lang="en-US" baseline="0" dirty="0" err="1" smtClean="0"/>
              <a:t>Kitchin</a:t>
            </a:r>
            <a:r>
              <a:rPr lang="en-US" baseline="0" dirty="0" smtClean="0"/>
              <a:t> Tillman. I’m the Metadata Librarian at NASA Goddard, where I work with our Fedora Institutional Repository. Today I’m going to be talking about a project I did to export, augment, and batch update data from the repository.</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1</a:t>
            </a:fld>
            <a:endParaRPr lang="en-US"/>
          </a:p>
        </p:txBody>
      </p:sp>
    </p:spTree>
    <p:extLst>
      <p:ext uri="{BB962C8B-B14F-4D97-AF65-F5344CB8AC3E}">
        <p14:creationId xmlns:p14="http://schemas.microsoft.com/office/powerpoint/2010/main" val="2460551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could have used </a:t>
            </a:r>
            <a:r>
              <a:rPr lang="en-US" dirty="0" err="1" smtClean="0"/>
              <a:t>OpenRefine’s</a:t>
            </a:r>
            <a:r>
              <a:rPr lang="en-US" dirty="0" smtClean="0"/>
              <a:t> functions</a:t>
            </a:r>
            <a:r>
              <a:rPr lang="en-US" baseline="0" dirty="0" smtClean="0"/>
              <a:t> to create an RDF file with author information. However, I needed to edit the author information with regular expressions to add a plain </a:t>
            </a:r>
            <a:r>
              <a:rPr lang="en-US" baseline="0" dirty="0" err="1" smtClean="0"/>
              <a:t>Lastname</a:t>
            </a:r>
            <a:r>
              <a:rPr lang="en-US" baseline="0" dirty="0" smtClean="0"/>
              <a:t>, </a:t>
            </a:r>
            <a:r>
              <a:rPr lang="en-US" baseline="0" dirty="0" err="1" smtClean="0"/>
              <a:t>Firstname</a:t>
            </a:r>
            <a:r>
              <a:rPr lang="en-US" baseline="0" dirty="0" smtClean="0"/>
              <a:t> in addition to Last, First Middle and decided to make the file as a part of that process. First query looks a bit like gibberish, but it sorts out the possible ways names might appear and captures them individually to be returned in the replacement. However, some people didn’t have middle initials at all, which would make their record have two identical names, one with a space on the end—not a problem for the project, but also not good data—so I cleaned it up with the second Find and Replace.</a:t>
            </a:r>
          </a:p>
          <a:p>
            <a:endParaRPr lang="en-US" baseline="0" dirty="0" smtClean="0"/>
          </a:p>
          <a:p>
            <a:r>
              <a:rPr lang="en-US" baseline="0" dirty="0" smtClean="0"/>
              <a:t>I did all the regular expressions work in this project in Sublime Text, which has excellent Regex support.</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10</a:t>
            </a:fld>
            <a:endParaRPr lang="en-US"/>
          </a:p>
        </p:txBody>
      </p:sp>
    </p:spTree>
    <p:extLst>
      <p:ext uri="{BB962C8B-B14F-4D97-AF65-F5344CB8AC3E}">
        <p14:creationId xmlns:p14="http://schemas.microsoft.com/office/powerpoint/2010/main" val="25660181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what</a:t>
            </a:r>
            <a:r>
              <a:rPr lang="en-US" baseline="0" dirty="0" smtClean="0"/>
              <a:t> that apparent-gibberish on the previous screen returns. A URL to the author’s page, an RDF type of </a:t>
            </a:r>
            <a:r>
              <a:rPr lang="en-US" baseline="0" dirty="0" err="1" smtClean="0"/>
              <a:t>foaf:Person</a:t>
            </a:r>
            <a:r>
              <a:rPr lang="en-US" baseline="0" dirty="0" smtClean="0"/>
              <a:t> (which makes </a:t>
            </a:r>
            <a:r>
              <a:rPr lang="en-US" baseline="0" dirty="0" err="1" smtClean="0"/>
              <a:t>OpenRefine</a:t>
            </a:r>
            <a:r>
              <a:rPr lang="en-US" baseline="0" dirty="0" smtClean="0"/>
              <a:t> happier than no </a:t>
            </a:r>
            <a:r>
              <a:rPr lang="en-US" baseline="0" dirty="0" err="1" smtClean="0"/>
              <a:t>rdf:type</a:t>
            </a:r>
            <a:r>
              <a:rPr lang="en-US" baseline="0" dirty="0" smtClean="0"/>
              <a:t>), and one or two versions of their name. I chose FOAF because, as you’ll see later, it’s one of the default vocabularies supported by the tool I would be using. I added the necessary PREFIX information above the names and saved it as a Turtle/RDF file.</a:t>
            </a:r>
            <a:endParaRPr lang="en-US" dirty="0" smtClean="0"/>
          </a:p>
          <a:p>
            <a:endParaRPr lang="en-US" dirty="0" smtClean="0"/>
          </a:p>
          <a:p>
            <a:r>
              <a:rPr lang="en-US" dirty="0" smtClean="0"/>
              <a:t>I used URLs instead of PIDs here for</a:t>
            </a:r>
            <a:r>
              <a:rPr lang="en-US" baseline="0" dirty="0" smtClean="0"/>
              <a:t> reasons I’ll explain during the reconciliation process.</a:t>
            </a:r>
            <a:endParaRPr lang="en-US" dirty="0" smtClean="0"/>
          </a:p>
        </p:txBody>
      </p:sp>
      <p:sp>
        <p:nvSpPr>
          <p:cNvPr id="4" name="Slide Number Placeholder 3"/>
          <p:cNvSpPr>
            <a:spLocks noGrp="1"/>
          </p:cNvSpPr>
          <p:nvPr>
            <p:ph type="sldNum" sz="quarter" idx="10"/>
          </p:nvPr>
        </p:nvSpPr>
        <p:spPr/>
        <p:txBody>
          <a:bodyPr/>
          <a:lstStyle/>
          <a:p>
            <a:fld id="{21AB6928-F99C-4DE7-8E39-17063B718721}" type="slidenum">
              <a:rPr lang="en-US" smtClean="0"/>
              <a:t>11</a:t>
            </a:fld>
            <a:endParaRPr lang="en-US"/>
          </a:p>
        </p:txBody>
      </p:sp>
    </p:spTree>
    <p:extLst>
      <p:ext uri="{BB962C8B-B14F-4D97-AF65-F5344CB8AC3E}">
        <p14:creationId xmlns:p14="http://schemas.microsoft.com/office/powerpoint/2010/main" val="2692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had already added the DERI-RDF plugin to my </a:t>
            </a:r>
            <a:r>
              <a:rPr lang="en-US" dirty="0" err="1" smtClean="0"/>
              <a:t>OpenRefine</a:t>
            </a:r>
            <a:r>
              <a:rPr lang="en-US" dirty="0" smtClean="0"/>
              <a:t> instance. From the RDF drop-down,</a:t>
            </a:r>
            <a:r>
              <a:rPr lang="en-US" baseline="0" dirty="0" smtClean="0"/>
              <a:t> I selected “Add reconciliation service” and “based on an RDF file.”</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12</a:t>
            </a:fld>
            <a:endParaRPr lang="en-US"/>
          </a:p>
        </p:txBody>
      </p:sp>
    </p:spTree>
    <p:extLst>
      <p:ext uri="{BB962C8B-B14F-4D97-AF65-F5344CB8AC3E}">
        <p14:creationId xmlns:p14="http://schemas.microsoft.com/office/powerpoint/2010/main" val="35327512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Adding a file-based reconciliation service with the DERI plugin is quite easy. I simply had to give it a name, upload the file, and select label properties that the</a:t>
            </a:r>
            <a:r>
              <a:rPr lang="en-US" baseline="0" dirty="0" smtClean="0"/>
              <a:t> service should look for. As you see, </a:t>
            </a:r>
            <a:r>
              <a:rPr lang="en-US" baseline="0" dirty="0" err="1" smtClean="0"/>
              <a:t>foaf:name</a:t>
            </a:r>
            <a:r>
              <a:rPr lang="en-US" baseline="0" dirty="0" smtClean="0"/>
              <a:t> is one of the default label properties.</a:t>
            </a:r>
          </a:p>
          <a:p>
            <a:endParaRPr lang="en-US" baseline="0" dirty="0" smtClean="0"/>
          </a:p>
          <a:p>
            <a:r>
              <a:rPr lang="en-US" baseline="0" dirty="0" smtClean="0"/>
              <a:t>Now </a:t>
            </a:r>
            <a:r>
              <a:rPr lang="en-US" baseline="0" dirty="0" err="1" smtClean="0"/>
              <a:t>OpenRefine</a:t>
            </a:r>
            <a:r>
              <a:rPr lang="en-US" baseline="0" dirty="0" smtClean="0"/>
              <a:t> is set up to use the Authors collection names and URIs for reconciliation, but what about the colloquia data?</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13</a:t>
            </a:fld>
            <a:endParaRPr lang="en-US"/>
          </a:p>
        </p:txBody>
      </p:sp>
    </p:spTree>
    <p:extLst>
      <p:ext uri="{BB962C8B-B14F-4D97-AF65-F5344CB8AC3E}">
        <p14:creationId xmlns:p14="http://schemas.microsoft.com/office/powerpoint/2010/main" val="6515944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Extracting</a:t>
            </a:r>
            <a:r>
              <a:rPr lang="en-US" baseline="0" dirty="0" smtClean="0"/>
              <a:t> colloquia data proved to be trickier than using the resource index. Since we have over 5,000 colloquia and fewer than 20% have Goddard authors, I wanted to limit my dataset to colloquia where at least one Author came from Goddard.</a:t>
            </a:r>
          </a:p>
          <a:p>
            <a:endParaRPr lang="en-US" baseline="0" dirty="0" smtClean="0"/>
          </a:p>
          <a:p>
            <a:r>
              <a:rPr lang="en-US" baseline="0" dirty="0" smtClean="0"/>
              <a:t>Fortunately, our affiliation data was indexed in </a:t>
            </a:r>
            <a:r>
              <a:rPr lang="en-US" baseline="0" dirty="0" err="1" smtClean="0"/>
              <a:t>gSearch</a:t>
            </a:r>
            <a:r>
              <a:rPr lang="en-US" baseline="0" dirty="0" smtClean="0"/>
              <a:t>. So I performed a raw </a:t>
            </a:r>
            <a:r>
              <a:rPr lang="en-US" baseline="0" dirty="0" err="1" smtClean="0"/>
              <a:t>gSearch</a:t>
            </a:r>
            <a:r>
              <a:rPr lang="en-US" baseline="0" dirty="0" smtClean="0"/>
              <a:t> to return XML results for two affiliation variations—any affiliation containing Goddard or GSFC. </a:t>
            </a:r>
          </a:p>
          <a:p>
            <a:endParaRPr lang="en-US" baseline="0" dirty="0" smtClean="0"/>
          </a:p>
          <a:p>
            <a:r>
              <a:rPr lang="en-US" baseline="0" dirty="0" smtClean="0"/>
              <a:t>I used XSLT to crosswalk only the important data into a CSV, which could then be imported into </a:t>
            </a:r>
            <a:r>
              <a:rPr lang="en-US" baseline="0" dirty="0" err="1" smtClean="0"/>
              <a:t>OpenRefine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14</a:t>
            </a:fld>
            <a:endParaRPr lang="en-US"/>
          </a:p>
        </p:txBody>
      </p:sp>
    </p:spTree>
    <p:extLst>
      <p:ext uri="{BB962C8B-B14F-4D97-AF65-F5344CB8AC3E}">
        <p14:creationId xmlns:p14="http://schemas.microsoft.com/office/powerpoint/2010/main" val="28209715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sample</a:t>
            </a:r>
            <a:r>
              <a:rPr lang="en-US" baseline="0" dirty="0" smtClean="0"/>
              <a:t> of the </a:t>
            </a:r>
            <a:r>
              <a:rPr lang="en-US" baseline="0" dirty="0" err="1" smtClean="0"/>
              <a:t>gSearch</a:t>
            </a:r>
            <a:r>
              <a:rPr lang="en-US" baseline="0" dirty="0" smtClean="0"/>
              <a:t> result data. As you see, the affiliation search highlights Goddard even when it’s only a part of the field. That way I could be sure I was getting results for any variations that existed such as NASA Goddard, NASA Goddard Space Flight Center, and plain old Goddard.</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15</a:t>
            </a:fld>
            <a:endParaRPr lang="en-US"/>
          </a:p>
        </p:txBody>
      </p:sp>
    </p:spTree>
    <p:extLst>
      <p:ext uri="{BB962C8B-B14F-4D97-AF65-F5344CB8AC3E}">
        <p14:creationId xmlns:p14="http://schemas.microsoft.com/office/powerpoint/2010/main" val="38790066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a:t>
            </a:r>
            <a:r>
              <a:rPr lang="en-US" baseline="0" dirty="0" smtClean="0"/>
              <a:t> the results I returned were for colloquia records, I was able to write an XSL Transformation that focused on extracting data for each creator mentioned in the record.</a:t>
            </a:r>
          </a:p>
          <a:p>
            <a:endParaRPr lang="en-US" baseline="0" dirty="0" smtClean="0"/>
          </a:p>
          <a:p>
            <a:r>
              <a:rPr lang="en-US" baseline="0" dirty="0" smtClean="0"/>
              <a:t>For each </a:t>
            </a:r>
            <a:r>
              <a:rPr lang="en-US" i="1" baseline="0" dirty="0" smtClean="0"/>
              <a:t>speaker </a:t>
            </a:r>
            <a:r>
              <a:rPr lang="en-US" baseline="0" dirty="0" smtClean="0"/>
              <a:t>in a colloquia, my resulting CSV had a line with the object PID, the speaker’s name (note the same </a:t>
            </a:r>
            <a:r>
              <a:rPr lang="en-US" baseline="0" dirty="0" err="1" smtClean="0"/>
              <a:t>Lastname</a:t>
            </a:r>
            <a:r>
              <a:rPr lang="en-US" baseline="0" dirty="0" smtClean="0"/>
              <a:t>, </a:t>
            </a:r>
            <a:r>
              <a:rPr lang="en-US" baseline="0" dirty="0" err="1" smtClean="0"/>
              <a:t>Firstname</a:t>
            </a:r>
            <a:r>
              <a:rPr lang="en-US" baseline="0" dirty="0" smtClean="0"/>
              <a:t> format), and the date and title of the presentation in case they proved helpful in determining whether or not something was a match.</a:t>
            </a:r>
          </a:p>
          <a:p>
            <a:endParaRPr lang="en-US" baseline="0" dirty="0" smtClean="0"/>
          </a:p>
          <a:p>
            <a:r>
              <a:rPr lang="en-US" baseline="0" dirty="0" smtClean="0"/>
              <a:t>I then imported the CSV into </a:t>
            </a:r>
            <a:r>
              <a:rPr lang="en-US" baseline="0" dirty="0" err="1" smtClean="0"/>
              <a:t>OpenRefine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16</a:t>
            </a:fld>
            <a:endParaRPr lang="en-US"/>
          </a:p>
        </p:txBody>
      </p:sp>
    </p:spTree>
    <p:extLst>
      <p:ext uri="{BB962C8B-B14F-4D97-AF65-F5344CB8AC3E}">
        <p14:creationId xmlns:p14="http://schemas.microsoft.com/office/powerpoint/2010/main" val="41252522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RDF reconciliation service is remarkably straightforward.</a:t>
            </a:r>
            <a:r>
              <a:rPr lang="en-US" baseline="0" dirty="0" smtClean="0"/>
              <a:t> I set it running on the data, took a walk around the building, and came back to 180 matches. I then went through the rest of the results and selected from possible matches where the names didn’t quite line up. Once that was done, I used Google Refine Expression Language to extract the author URI into a new column and derived the PID.</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17</a:t>
            </a:fld>
            <a:endParaRPr lang="en-US"/>
          </a:p>
        </p:txBody>
      </p:sp>
    </p:spTree>
    <p:extLst>
      <p:ext uri="{BB962C8B-B14F-4D97-AF65-F5344CB8AC3E}">
        <p14:creationId xmlns:p14="http://schemas.microsoft.com/office/powerpoint/2010/main" val="2335877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reconcile</a:t>
            </a:r>
            <a:r>
              <a:rPr lang="en-US" baseline="0" dirty="0" smtClean="0"/>
              <a:t> on a column of data, simply select Reconcile from the drop-down menu and click Start reconciling.</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18</a:t>
            </a:fld>
            <a:endParaRPr lang="en-US"/>
          </a:p>
        </p:txBody>
      </p:sp>
    </p:spTree>
    <p:extLst>
      <p:ext uri="{BB962C8B-B14F-4D97-AF65-F5344CB8AC3E}">
        <p14:creationId xmlns:p14="http://schemas.microsoft.com/office/powerpoint/2010/main" val="25310901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reconciliation popup shows services active,</a:t>
            </a:r>
            <a:r>
              <a:rPr lang="en-US" baseline="0" dirty="0" smtClean="0"/>
              <a:t> including the Goddard one and you just need to click to get it started querying the service. Even a pre-loaded set of triples like mine has to be re-parsed by the service in the context of the data you’re using before it offers options for reconciling.</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19</a:t>
            </a:fld>
            <a:endParaRPr lang="en-US"/>
          </a:p>
        </p:txBody>
      </p:sp>
    </p:spTree>
    <p:extLst>
      <p:ext uri="{BB962C8B-B14F-4D97-AF65-F5344CB8AC3E}">
        <p14:creationId xmlns:p14="http://schemas.microsoft.com/office/powerpoint/2010/main" val="34151711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en-US" dirty="0" smtClean="0"/>
              <a:t>Just a quick overview</a:t>
            </a:r>
            <a:r>
              <a:rPr lang="en-US" altLang="en-US" baseline="0" dirty="0" smtClean="0"/>
              <a:t> of the repository for those of you who are new. The Goddard Library Repository </a:t>
            </a:r>
            <a:r>
              <a:rPr lang="en-US" altLang="en-US" dirty="0" smtClean="0"/>
              <a:t>was launched to the public in February of 2011. It provides a central location for collection work produced by the Goddard Space Flight Center. It has 5 collections: Authors &amp; Publications, Colloquia, Case Studies, Balloon Technology,</a:t>
            </a:r>
            <a:r>
              <a:rPr lang="en-US" altLang="en-US" baseline="0" dirty="0" smtClean="0"/>
              <a:t> and a newly-added collection for scanned issues of the Goddard News</a:t>
            </a:r>
            <a:r>
              <a:rPr lang="en-US" altLang="en-US" dirty="0" smtClean="0"/>
              <a:t>. The</a:t>
            </a:r>
            <a:r>
              <a:rPr lang="en-US" altLang="en-US" baseline="0" dirty="0" smtClean="0"/>
              <a:t> repository runs on a custom Fedora 3.3/Drupal 7 interface.</a:t>
            </a:r>
            <a:endParaRPr lang="en-US" altLang="en-US" dirty="0" smtClean="0"/>
          </a:p>
        </p:txBody>
      </p:sp>
      <p:sp>
        <p:nvSpPr>
          <p:cNvPr id="4" name="Slide Number Placeholder 3"/>
          <p:cNvSpPr>
            <a:spLocks noGrp="1"/>
          </p:cNvSpPr>
          <p:nvPr>
            <p:ph type="sldNum" sz="quarter" idx="10"/>
          </p:nvPr>
        </p:nvSpPr>
        <p:spPr/>
        <p:txBody>
          <a:bodyPr/>
          <a:lstStyle/>
          <a:p>
            <a:fld id="{21AB6928-F99C-4DE7-8E39-17063B718721}" type="slidenum">
              <a:rPr lang="en-US" smtClean="0"/>
              <a:t>2</a:t>
            </a:fld>
            <a:endParaRPr lang="en-US"/>
          </a:p>
        </p:txBody>
      </p:sp>
    </p:spTree>
    <p:extLst>
      <p:ext uri="{BB962C8B-B14F-4D97-AF65-F5344CB8AC3E}">
        <p14:creationId xmlns:p14="http://schemas.microsoft.com/office/powerpoint/2010/main" val="20593592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the only </a:t>
            </a:r>
            <a:r>
              <a:rPr lang="en-US" dirty="0" err="1" smtClean="0"/>
              <a:t>rdf:type</a:t>
            </a:r>
            <a:r>
              <a:rPr lang="en-US" baseline="0" dirty="0" smtClean="0"/>
              <a:t> of data was </a:t>
            </a:r>
            <a:r>
              <a:rPr lang="en-US" baseline="0" dirty="0" err="1" smtClean="0"/>
              <a:t>foaf:Person</a:t>
            </a:r>
            <a:r>
              <a:rPr lang="en-US" baseline="0" dirty="0" smtClean="0"/>
              <a:t>, it selects that as the default type against which you can reconcile. You could also specify another type or choose to reconcile against no particular type if you had multiple types. Sadly, the side column which lets you include additional data is not currently working for services with the DERI RDF plugin. In some cases, including another project of mine, it could be very useful. </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20</a:t>
            </a:fld>
            <a:endParaRPr lang="en-US"/>
          </a:p>
        </p:txBody>
      </p:sp>
    </p:spTree>
    <p:extLst>
      <p:ext uri="{BB962C8B-B14F-4D97-AF65-F5344CB8AC3E}">
        <p14:creationId xmlns:p14="http://schemas.microsoft.com/office/powerpoint/2010/main" val="37082259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an example of matches after the basic reconciliation has been run.</a:t>
            </a:r>
            <a:r>
              <a:rPr lang="en-US" baseline="0" dirty="0" smtClean="0"/>
              <a:t> The green line shows the percentage of matches found. Each of the others is followed by one or two links along with their matching confidence factor. This is where it’s helpful to have URLs instead of PIDs as a person’s identifier. While Nat Gopalswamy and Gail </a:t>
            </a:r>
            <a:r>
              <a:rPr lang="en-US" baseline="0" dirty="0" err="1" smtClean="0"/>
              <a:t>Skofronick</a:t>
            </a:r>
            <a:r>
              <a:rPr lang="en-US" baseline="0" dirty="0" smtClean="0"/>
              <a:t>-Jackson are clear matches, it’s helpful to click David </a:t>
            </a:r>
            <a:r>
              <a:rPr lang="en-US" baseline="0" dirty="0" err="1" smtClean="0"/>
              <a:t>Folta’s</a:t>
            </a:r>
            <a:r>
              <a:rPr lang="en-US" baseline="0" dirty="0" smtClean="0"/>
              <a:t> link and see that yes, he works on flight dynamics analysis and thus is likely to be talking about the interplanetary transport network (title cut off in this image).</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21</a:t>
            </a:fld>
            <a:endParaRPr lang="en-US"/>
          </a:p>
        </p:txBody>
      </p:sp>
    </p:spTree>
    <p:extLst>
      <p:ext uri="{BB962C8B-B14F-4D97-AF65-F5344CB8AC3E}">
        <p14:creationId xmlns:p14="http://schemas.microsoft.com/office/powerpoint/2010/main" val="20755863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quickly reconcile</a:t>
            </a:r>
            <a:r>
              <a:rPr lang="en-US" baseline="0" dirty="0" smtClean="0"/>
              <a:t> the data. Once I finished, I had the data to update over 250 colloquia. But next, I need to get it out of </a:t>
            </a:r>
            <a:r>
              <a:rPr lang="en-US" baseline="0" dirty="0" err="1" smtClean="0"/>
              <a:t>OpenRefine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22</a:t>
            </a:fld>
            <a:endParaRPr lang="en-US"/>
          </a:p>
        </p:txBody>
      </p:sp>
    </p:spTree>
    <p:extLst>
      <p:ext uri="{BB962C8B-B14F-4D97-AF65-F5344CB8AC3E}">
        <p14:creationId xmlns:p14="http://schemas.microsoft.com/office/powerpoint/2010/main" val="23010972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retrieve reconciliation</a:t>
            </a:r>
            <a:r>
              <a:rPr lang="en-US" baseline="0" dirty="0" smtClean="0"/>
              <a:t> data, you must pull it into another column. From the column dropdown, choose to add a column based on this column.</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23</a:t>
            </a:fld>
            <a:endParaRPr lang="en-US"/>
          </a:p>
        </p:txBody>
      </p:sp>
    </p:spTree>
    <p:extLst>
      <p:ext uri="{BB962C8B-B14F-4D97-AF65-F5344CB8AC3E}">
        <p14:creationId xmlns:p14="http://schemas.microsoft.com/office/powerpoint/2010/main" val="2204243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using GREL, you can extract the cell reconciliation match id into your new column. The result is in the preview, a name in</a:t>
            </a:r>
            <a:r>
              <a:rPr lang="en-US" baseline="0" dirty="0" smtClean="0"/>
              <a:t> the original column and a second column with the URI.</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24</a:t>
            </a:fld>
            <a:endParaRPr lang="en-US"/>
          </a:p>
        </p:txBody>
      </p:sp>
    </p:spTree>
    <p:extLst>
      <p:ext uri="{BB962C8B-B14F-4D97-AF65-F5344CB8AC3E}">
        <p14:creationId xmlns:p14="http://schemas.microsoft.com/office/powerpoint/2010/main" val="32369594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I’ll need the Author PID, I choose to do</a:t>
            </a:r>
            <a:r>
              <a:rPr lang="en-US" baseline="0" dirty="0" smtClean="0"/>
              <a:t> a quick find &amp; replace on the column using the author PID prefix. I then exported it as a spreadsheet and removed the author name, colloquia title, and date, leaving only the Colloquia PID and the Author PID.</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25</a:t>
            </a:fld>
            <a:endParaRPr lang="en-US"/>
          </a:p>
        </p:txBody>
      </p:sp>
    </p:spTree>
    <p:extLst>
      <p:ext uri="{BB962C8B-B14F-4D97-AF65-F5344CB8AC3E}">
        <p14:creationId xmlns:p14="http://schemas.microsoft.com/office/powerpoint/2010/main" val="30692388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Getting data out is</a:t>
            </a:r>
            <a:r>
              <a:rPr lang="en-US" baseline="0" dirty="0" smtClean="0"/>
              <a:t> easy. Reconciling data isn’t even that hard. Getting the data back in? This is where it gets tricky. Doing it manually might be a last resort for 250 objects, but for larger projects it would be prohibitive.</a:t>
            </a:r>
          </a:p>
          <a:p>
            <a:endParaRPr lang="en-US" baseline="0" dirty="0" smtClean="0"/>
          </a:p>
          <a:p>
            <a:r>
              <a:rPr lang="en-US" baseline="0" dirty="0" smtClean="0"/>
              <a:t>One of the first things I did after starting the project was look into how one could do batch updates in Fedora 3. I’d seen an option in the client, but had never experimented with the language. Fedora 3 uses Fedora Batch Modify files, which allow you to create, delete, or update any </a:t>
            </a:r>
            <a:r>
              <a:rPr lang="en-US" baseline="0" dirty="0" err="1" smtClean="0"/>
              <a:t>datastream</a:t>
            </a:r>
            <a:r>
              <a:rPr lang="en-US" baseline="0" dirty="0" smtClean="0"/>
              <a:t> within any object. The catch? When updating a </a:t>
            </a:r>
            <a:r>
              <a:rPr lang="en-US" baseline="0" dirty="0" err="1" smtClean="0"/>
              <a:t>datastream</a:t>
            </a:r>
            <a:r>
              <a:rPr lang="en-US" baseline="0" dirty="0" smtClean="0"/>
              <a:t>, you must replace the file with a new one. So if I wanted to add a new </a:t>
            </a:r>
            <a:r>
              <a:rPr lang="en-US" baseline="0" dirty="0" err="1" smtClean="0"/>
              <a:t>rel:isPartOf</a:t>
            </a:r>
            <a:r>
              <a:rPr lang="en-US" baseline="0" dirty="0" smtClean="0"/>
              <a:t>, I’d have to completely recreate the RELS-EXT.</a:t>
            </a:r>
          </a:p>
          <a:p>
            <a:endParaRPr lang="en-US" baseline="0" dirty="0" smtClean="0"/>
          </a:p>
          <a:p>
            <a:r>
              <a:rPr lang="en-US" baseline="0" dirty="0" smtClean="0"/>
              <a:t>Since we may not do the project until after migration to Fedora 4 and I wanted to examine the differences between the two, I also looked into what it would take to update the objects in Fedora 4. Fortunately, SPARQL-update is a great language for updating objects, but the Postman interface I’d been using would be </a:t>
            </a:r>
            <a:r>
              <a:rPr lang="en-US" i="1" baseline="0" dirty="0" smtClean="0"/>
              <a:t>more</a:t>
            </a:r>
            <a:r>
              <a:rPr lang="en-US" i="0" baseline="0" dirty="0" smtClean="0"/>
              <a:t> time consuming than a Fedora Batch Modify file because I’d have to do it one-by-one.</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26</a:t>
            </a:fld>
            <a:endParaRPr lang="en-US"/>
          </a:p>
        </p:txBody>
      </p:sp>
    </p:spTree>
    <p:extLst>
      <p:ext uri="{BB962C8B-B14F-4D97-AF65-F5344CB8AC3E}">
        <p14:creationId xmlns:p14="http://schemas.microsoft.com/office/powerpoint/2010/main" val="32209565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look first at Fedora 3. What is Fedora Batch</a:t>
            </a:r>
            <a:r>
              <a:rPr lang="en-US" baseline="0" dirty="0" smtClean="0"/>
              <a:t> Modify language? It’s a very minimal wrapper which includes PID, </a:t>
            </a:r>
            <a:r>
              <a:rPr lang="en-US" baseline="0" dirty="0" err="1" smtClean="0"/>
              <a:t>datastream</a:t>
            </a:r>
            <a:r>
              <a:rPr lang="en-US" baseline="0" dirty="0" smtClean="0"/>
              <a:t> ID, and replacement </a:t>
            </a:r>
            <a:r>
              <a:rPr lang="en-US" baseline="0" dirty="0" err="1" smtClean="0"/>
              <a:t>datastream</a:t>
            </a:r>
            <a:r>
              <a:rPr lang="en-US" baseline="0" dirty="0" smtClean="0"/>
              <a:t> title enclosing a complete XML file.</a:t>
            </a:r>
          </a:p>
          <a:p>
            <a:endParaRPr lang="en-US" baseline="0" dirty="0" smtClean="0"/>
          </a:p>
          <a:p>
            <a:r>
              <a:rPr lang="en-US" baseline="0" dirty="0" smtClean="0"/>
              <a:t>So in order to do the update, I was going to have to recreate the RELS-EXT for every single colloquia I wanted to update. Since RELS-EXT data can all be extracted through the resource index, I broke it down into steps to determine what I’d need to recreate a file. What is the same across all Colloquia RELS-EXT files? What can just be part of my template? Next, what is different? What am I going to have to get out of the current system? And finally, what does the new info I’m adding look like?</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27</a:t>
            </a:fld>
            <a:endParaRPr lang="en-US"/>
          </a:p>
        </p:txBody>
      </p:sp>
    </p:spTree>
    <p:extLst>
      <p:ext uri="{BB962C8B-B14F-4D97-AF65-F5344CB8AC3E}">
        <p14:creationId xmlns:p14="http://schemas.microsoft.com/office/powerpoint/2010/main" val="9878945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Fortunately, our RELS-EXT</a:t>
            </a:r>
            <a:r>
              <a:rPr lang="en-US" baseline="0" dirty="0" smtClean="0"/>
              <a:t> for colloquia are pretty straightforward. All colloquia belong to the colloquia collection. All use the same two Fedora models.</a:t>
            </a:r>
          </a:p>
          <a:p>
            <a:endParaRPr lang="en-US" baseline="0" dirty="0" smtClean="0"/>
          </a:p>
          <a:p>
            <a:r>
              <a:rPr lang="en-US" baseline="0" dirty="0" smtClean="0"/>
              <a:t>What’s different between colloquia is that we subdivide our colloquia by the hosting organization—engineering, science, systems, etc. Of course, some co-host, which means a colloquia may have several </a:t>
            </a:r>
            <a:r>
              <a:rPr lang="en-US" baseline="0" dirty="0" err="1" smtClean="0"/>
              <a:t>subcollection</a:t>
            </a:r>
            <a:r>
              <a:rPr lang="en-US" baseline="0" dirty="0" smtClean="0"/>
              <a:t> memberships. We use </a:t>
            </a:r>
            <a:r>
              <a:rPr lang="en-US" baseline="0" dirty="0" err="1" smtClean="0"/>
              <a:t>rel:isMemberOf</a:t>
            </a:r>
            <a:r>
              <a:rPr lang="en-US" baseline="0" dirty="0" smtClean="0"/>
              <a:t> here instead of </a:t>
            </a:r>
            <a:r>
              <a:rPr lang="en-US" baseline="0" dirty="0" err="1" smtClean="0"/>
              <a:t>isMemberOfCollection</a:t>
            </a:r>
            <a:r>
              <a:rPr lang="en-US" baseline="0" dirty="0" smtClean="0"/>
              <a:t> to avoid system confusion.</a:t>
            </a:r>
          </a:p>
          <a:p>
            <a:endParaRPr lang="en-US" baseline="0" dirty="0" smtClean="0"/>
          </a:p>
          <a:p>
            <a:r>
              <a:rPr lang="en-US" baseline="0" dirty="0" smtClean="0"/>
              <a:t>And finally, the new data is the author PIDs using the </a:t>
            </a:r>
            <a:r>
              <a:rPr lang="en-US" baseline="0" dirty="0" err="1" smtClean="0"/>
              <a:t>rel:isPartOf</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28</a:t>
            </a:fld>
            <a:endParaRPr lang="en-US"/>
          </a:p>
        </p:txBody>
      </p:sp>
    </p:spTree>
    <p:extLst>
      <p:ext uri="{BB962C8B-B14F-4D97-AF65-F5344CB8AC3E}">
        <p14:creationId xmlns:p14="http://schemas.microsoft.com/office/powerpoint/2010/main" val="26153808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 extracted all Colloquia</a:t>
            </a:r>
            <a:r>
              <a:rPr lang="en-US" baseline="0" dirty="0" smtClean="0"/>
              <a:t> PIDs and their respective </a:t>
            </a:r>
            <a:r>
              <a:rPr lang="en-US" baseline="0" dirty="0" err="1" smtClean="0"/>
              <a:t>Subcollection</a:t>
            </a:r>
            <a:r>
              <a:rPr lang="en-US" baseline="0" dirty="0" smtClean="0"/>
              <a:t> PIDs from the resource index. I added a new column in the Excel file which already had Colloquia and Author PIDs (bear with me, I know it sounds a little odd) and put them in.</a:t>
            </a:r>
          </a:p>
          <a:p>
            <a:endParaRPr lang="en-US" baseline="0" dirty="0" smtClean="0"/>
          </a:p>
          <a:p>
            <a:r>
              <a:rPr lang="en-US" baseline="0" dirty="0" smtClean="0"/>
              <a:t>In the resulting file, each line had a single relationship, a Colloquia PID and either a </a:t>
            </a:r>
            <a:r>
              <a:rPr lang="en-US" baseline="0" dirty="0" err="1" smtClean="0"/>
              <a:t>Subcollection</a:t>
            </a:r>
            <a:r>
              <a:rPr lang="en-US" baseline="0" dirty="0" smtClean="0"/>
              <a:t> PID or an Author PID. A colloquia with 2 </a:t>
            </a:r>
            <a:r>
              <a:rPr lang="en-US" baseline="0" dirty="0" err="1" smtClean="0"/>
              <a:t>subcollections</a:t>
            </a:r>
            <a:r>
              <a:rPr lang="en-US" baseline="0" dirty="0" smtClean="0"/>
              <a:t> and 3 authors would have 5 rows. Most just had one row with a </a:t>
            </a:r>
            <a:r>
              <a:rPr lang="en-US" baseline="0" dirty="0" err="1" smtClean="0"/>
              <a:t>subcollection</a:t>
            </a:r>
            <a:r>
              <a:rPr lang="en-US" baseline="0" dirty="0" smtClean="0"/>
              <a:t>, since I’d exported </a:t>
            </a:r>
            <a:r>
              <a:rPr lang="en-US" baseline="0" dirty="0" err="1" smtClean="0"/>
              <a:t>subcollection</a:t>
            </a:r>
            <a:r>
              <a:rPr lang="en-US" baseline="0" dirty="0" smtClean="0"/>
              <a:t> info for every single colloquia as it was much faster than extracting based on several hundred PIDs. Obviously, it needed more work done to get it usable.</a:t>
            </a:r>
          </a:p>
          <a:p>
            <a:endParaRPr lang="en-US" baseline="0" dirty="0" smtClean="0"/>
          </a:p>
          <a:p>
            <a:r>
              <a:rPr lang="en-US" baseline="0" dirty="0" smtClean="0"/>
              <a:t>First, I ordered the rows on the Colloquia PID, so that the information for each object would be adjacent. This was critical for the next steps, after I imported it into </a:t>
            </a:r>
            <a:r>
              <a:rPr lang="en-US" baseline="0" dirty="0" err="1" smtClean="0"/>
              <a:t>OpenRefine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29</a:t>
            </a:fld>
            <a:endParaRPr lang="en-US"/>
          </a:p>
        </p:txBody>
      </p:sp>
    </p:spTree>
    <p:extLst>
      <p:ext uri="{BB962C8B-B14F-4D97-AF65-F5344CB8AC3E}">
        <p14:creationId xmlns:p14="http://schemas.microsoft.com/office/powerpoint/2010/main" val="3032622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focus of this talk</a:t>
            </a:r>
            <a:r>
              <a:rPr lang="en-US" baseline="0" dirty="0" smtClean="0"/>
              <a:t> will be on reusing our own data to augment other data. However, steps 2-4 of the process could be done using data from an external source as well. Let’s start with my particular challenge. The five collections in our repository, all have different purposes and come from different sources. Each is its own silo of information and relationships. However, two of the collections could augment each other, if only we could bring together the data.</a:t>
            </a:r>
          </a:p>
          <a:p>
            <a:endParaRPr lang="en-US" baseline="0" dirty="0" smtClean="0"/>
          </a:p>
          <a:p>
            <a:r>
              <a:rPr lang="en-US" baseline="0" dirty="0" smtClean="0"/>
              <a:t>Those two collections are our Authors &amp; Publications collection and our Colloquia collection. </a:t>
            </a:r>
            <a:endParaRPr lang="en-US" dirty="0" smtClean="0"/>
          </a:p>
        </p:txBody>
      </p:sp>
      <p:sp>
        <p:nvSpPr>
          <p:cNvPr id="4" name="Slide Number Placeholder 3"/>
          <p:cNvSpPr>
            <a:spLocks noGrp="1"/>
          </p:cNvSpPr>
          <p:nvPr>
            <p:ph type="sldNum" sz="quarter" idx="10"/>
          </p:nvPr>
        </p:nvSpPr>
        <p:spPr/>
        <p:txBody>
          <a:bodyPr/>
          <a:lstStyle/>
          <a:p>
            <a:fld id="{21AB6928-F99C-4DE7-8E39-17063B718721}" type="slidenum">
              <a:rPr lang="en-US" smtClean="0"/>
              <a:t>3</a:t>
            </a:fld>
            <a:endParaRPr lang="en-US"/>
          </a:p>
        </p:txBody>
      </p:sp>
    </p:spTree>
    <p:extLst>
      <p:ext uri="{BB962C8B-B14F-4D97-AF65-F5344CB8AC3E}">
        <p14:creationId xmlns:p14="http://schemas.microsoft.com/office/powerpoint/2010/main" val="1304590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an example of what the</a:t>
            </a:r>
            <a:r>
              <a:rPr lang="en-US" baseline="0" dirty="0" smtClean="0"/>
              <a:t> data looked like in </a:t>
            </a:r>
            <a:r>
              <a:rPr lang="en-US" baseline="0" dirty="0" err="1" smtClean="0"/>
              <a:t>OpenRefine</a:t>
            </a:r>
            <a:r>
              <a:rPr lang="en-US" baseline="0" dirty="0" smtClean="0"/>
              <a:t> for a colloquia with one </a:t>
            </a:r>
            <a:r>
              <a:rPr lang="en-US" baseline="0" dirty="0" err="1" smtClean="0"/>
              <a:t>subcollection</a:t>
            </a:r>
            <a:r>
              <a:rPr lang="en-US" baseline="0" dirty="0" smtClean="0"/>
              <a:t> and three authors.</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30</a:t>
            </a:fld>
            <a:endParaRPr lang="en-US"/>
          </a:p>
        </p:txBody>
      </p:sp>
    </p:spTree>
    <p:extLst>
      <p:ext uri="{BB962C8B-B14F-4D97-AF65-F5344CB8AC3E}">
        <p14:creationId xmlns:p14="http://schemas.microsoft.com/office/powerpoint/2010/main" val="23612258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used the “Blank Down” feature, which removes duplicate data in </a:t>
            </a:r>
            <a:r>
              <a:rPr lang="en-US" i="1" baseline="0" dirty="0" smtClean="0"/>
              <a:t>subsequent</a:t>
            </a:r>
            <a:r>
              <a:rPr lang="en-US" i="0" baseline="0" dirty="0" smtClean="0"/>
              <a:t> (and only adjacent) rows…</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31</a:t>
            </a:fld>
            <a:endParaRPr lang="en-US"/>
          </a:p>
        </p:txBody>
      </p:sp>
    </p:spTree>
    <p:extLst>
      <p:ext uri="{BB962C8B-B14F-4D97-AF65-F5344CB8AC3E}">
        <p14:creationId xmlns:p14="http://schemas.microsoft.com/office/powerpoint/2010/main" val="37772791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a:t>
            </a:r>
            <a:r>
              <a:rPr lang="en-US" baseline="0" dirty="0" smtClean="0"/>
              <a:t> end up with this. Now </a:t>
            </a:r>
            <a:r>
              <a:rPr lang="en-US" baseline="0" dirty="0" err="1" smtClean="0"/>
              <a:t>OpenRefine</a:t>
            </a:r>
            <a:r>
              <a:rPr lang="en-US" baseline="0" dirty="0" smtClean="0"/>
              <a:t> allows you to toggle at the top from viewing this as 4 rows to viewing it as one “record.”</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32</a:t>
            </a:fld>
            <a:endParaRPr lang="en-US"/>
          </a:p>
        </p:txBody>
      </p:sp>
    </p:spTree>
    <p:extLst>
      <p:ext uri="{BB962C8B-B14F-4D97-AF65-F5344CB8AC3E}">
        <p14:creationId xmlns:p14="http://schemas.microsoft.com/office/powerpoint/2010/main" val="35585972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a:t>
            </a:r>
            <a:r>
              <a:rPr lang="en-US" dirty="0" err="1" smtClean="0"/>
              <a:t>OpenRefine</a:t>
            </a:r>
            <a:r>
              <a:rPr lang="en-US" baseline="0" dirty="0" smtClean="0"/>
              <a:t> now</a:t>
            </a:r>
            <a:r>
              <a:rPr lang="en-US" dirty="0" smtClean="0"/>
              <a:t> views</a:t>
            </a:r>
            <a:r>
              <a:rPr lang="en-US" baseline="0" dirty="0" smtClean="0"/>
              <a:t> it as one record with several rows, I can then manipulate the data further.  The join multi-valued cells function combines multiple rows in a record which all fall into the same column.</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33</a:t>
            </a:fld>
            <a:endParaRPr lang="en-US"/>
          </a:p>
        </p:txBody>
      </p:sp>
    </p:spTree>
    <p:extLst>
      <p:ext uri="{BB962C8B-B14F-4D97-AF65-F5344CB8AC3E}">
        <p14:creationId xmlns:p14="http://schemas.microsoft.com/office/powerpoint/2010/main" val="26050286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just</a:t>
            </a:r>
            <a:r>
              <a:rPr lang="en-US" baseline="0" dirty="0" smtClean="0"/>
              <a:t> choose a separator, in this case the default comma…</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34</a:t>
            </a:fld>
            <a:endParaRPr lang="en-US"/>
          </a:p>
        </p:txBody>
      </p:sp>
    </p:spTree>
    <p:extLst>
      <p:ext uri="{BB962C8B-B14F-4D97-AF65-F5344CB8AC3E}">
        <p14:creationId xmlns:p14="http://schemas.microsoft.com/office/powerpoint/2010/main" val="22653961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here we go. I now</a:t>
            </a:r>
            <a:r>
              <a:rPr lang="en-US" baseline="0" dirty="0" smtClean="0"/>
              <a:t> have all my data on one line.</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35</a:t>
            </a:fld>
            <a:endParaRPr lang="en-US"/>
          </a:p>
        </p:txBody>
      </p:sp>
    </p:spTree>
    <p:extLst>
      <p:ext uri="{BB962C8B-B14F-4D97-AF65-F5344CB8AC3E}">
        <p14:creationId xmlns:p14="http://schemas.microsoft.com/office/powerpoint/2010/main" val="25617038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resulting</a:t>
            </a:r>
            <a:r>
              <a:rPr lang="en-US" baseline="0" dirty="0" smtClean="0"/>
              <a:t> data is tab-separated with sibling PID-types comma-separated, which will matter for later manipulation with Regular expressions. I exported it back into Excel, where I sorted again and removed all rows which didn’t have anything in the authors column.</a:t>
            </a:r>
          </a:p>
          <a:p>
            <a:endParaRPr lang="en-US" baseline="0" dirty="0" smtClean="0"/>
          </a:p>
          <a:p>
            <a:r>
              <a:rPr lang="en-US" baseline="0" dirty="0" smtClean="0"/>
              <a:t>Now I just needed to get it into RELS-EXT. My thoughts first went to scripting or even XSLT, but just as I found when creating the authors RDF file, I quickly realized that the simplest method would be to use regular expressions. I created a template for the RELS-EXT file with variations to allow for up to three </a:t>
            </a:r>
            <a:r>
              <a:rPr lang="en-US" baseline="0" dirty="0" err="1" smtClean="0"/>
              <a:t>subcollections</a:t>
            </a:r>
            <a:r>
              <a:rPr lang="en-US" baseline="0" dirty="0" smtClean="0"/>
              <a:t> and up to four authors (both the maximum number my visual scans had observed).</a:t>
            </a:r>
          </a:p>
          <a:p>
            <a:endParaRPr lang="en-US" baseline="0" dirty="0" smtClean="0"/>
          </a:p>
          <a:p>
            <a:r>
              <a:rPr lang="en-US" baseline="0" dirty="0" smtClean="0"/>
              <a:t>I then wrote the surprisingly-simple regular expression and variations thereof necessary to capture the PIDs and populate the template using </a:t>
            </a:r>
            <a:r>
              <a:rPr lang="en-US" baseline="0" dirty="0" err="1" smtClean="0"/>
              <a:t>backreferences</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36</a:t>
            </a:fld>
            <a:endParaRPr lang="en-US"/>
          </a:p>
        </p:txBody>
      </p:sp>
    </p:spTree>
    <p:extLst>
      <p:ext uri="{BB962C8B-B14F-4D97-AF65-F5344CB8AC3E}">
        <p14:creationId xmlns:p14="http://schemas.microsoft.com/office/powerpoint/2010/main" val="12724565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the</a:t>
            </a:r>
            <a:r>
              <a:rPr lang="en-US" baseline="0" dirty="0" smtClean="0"/>
              <a:t> example from previous images, one Colloquia PID, one </a:t>
            </a:r>
            <a:r>
              <a:rPr lang="en-US" baseline="0" dirty="0" err="1" smtClean="0"/>
              <a:t>Subcollection</a:t>
            </a:r>
            <a:r>
              <a:rPr lang="en-US" baseline="0" dirty="0" smtClean="0"/>
              <a:t> PID, and three Author PIDs. This variation on the regular expression looks for this combo of PIDs and wraps each in parentheses to be returned later.</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37</a:t>
            </a:fld>
            <a:endParaRPr lang="en-US"/>
          </a:p>
        </p:txBody>
      </p:sp>
    </p:spTree>
    <p:extLst>
      <p:ext uri="{BB962C8B-B14F-4D97-AF65-F5344CB8AC3E}">
        <p14:creationId xmlns:p14="http://schemas.microsoft.com/office/powerpoint/2010/main" val="68342224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overall file,</a:t>
            </a:r>
            <a:r>
              <a:rPr lang="en-US" baseline="0" dirty="0" smtClean="0"/>
              <a:t> but it’s a bit hard to read on the screen, so let me pare down to the RDF Description section.</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38</a:t>
            </a:fld>
            <a:endParaRPr lang="en-US"/>
          </a:p>
        </p:txBody>
      </p:sp>
    </p:spTree>
    <p:extLst>
      <p:ext uri="{BB962C8B-B14F-4D97-AF65-F5344CB8AC3E}">
        <p14:creationId xmlns:p14="http://schemas.microsoft.com/office/powerpoint/2010/main" val="1597882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As you see, in </a:t>
            </a:r>
            <a:r>
              <a:rPr lang="en-US" baseline="0" dirty="0" err="1" smtClean="0"/>
              <a:t>rdf:about</a:t>
            </a:r>
            <a:r>
              <a:rPr lang="en-US" baseline="0" dirty="0" smtClean="0"/>
              <a:t>, I have a </a:t>
            </a:r>
            <a:r>
              <a:rPr lang="en-US" baseline="0" dirty="0" err="1" smtClean="0"/>
              <a:t>backreference</a:t>
            </a:r>
            <a:r>
              <a:rPr lang="en-US" baseline="0" dirty="0" smtClean="0"/>
              <a:t>, backslash 1. This refers to the Colloquia Object PID capture. I use that </a:t>
            </a:r>
            <a:r>
              <a:rPr lang="en-US" baseline="0" dirty="0" err="1" smtClean="0"/>
              <a:t>backreference</a:t>
            </a:r>
            <a:r>
              <a:rPr lang="en-US" baseline="0" dirty="0" smtClean="0"/>
              <a:t> in the larger file as well. </a:t>
            </a:r>
            <a:r>
              <a:rPr lang="en-US" baseline="0" dirty="0" err="1" smtClean="0"/>
              <a:t>Backreference</a:t>
            </a:r>
            <a:r>
              <a:rPr lang="en-US" baseline="0" dirty="0" smtClean="0"/>
              <a:t> 2 occurs within a </a:t>
            </a:r>
            <a:r>
              <a:rPr lang="en-US" baseline="0" dirty="0" err="1" smtClean="0"/>
              <a:t>rel:isMemberOf</a:t>
            </a:r>
            <a:r>
              <a:rPr lang="en-US" baseline="0" dirty="0" smtClean="0"/>
              <a:t> statement for the </a:t>
            </a:r>
            <a:r>
              <a:rPr lang="en-US" baseline="0" dirty="0" err="1" smtClean="0"/>
              <a:t>Subcollection</a:t>
            </a:r>
            <a:r>
              <a:rPr lang="en-US" baseline="0" dirty="0" smtClean="0"/>
              <a:t> PID and </a:t>
            </a:r>
            <a:r>
              <a:rPr lang="en-US" baseline="0" dirty="0" err="1" smtClean="0"/>
              <a:t>backreference</a:t>
            </a:r>
            <a:r>
              <a:rPr lang="en-US" baseline="0" dirty="0" smtClean="0"/>
              <a:t> 3 occurs within a </a:t>
            </a:r>
            <a:r>
              <a:rPr lang="en-US" baseline="0" dirty="0" err="1" smtClean="0"/>
              <a:t>rel:isPartOf</a:t>
            </a:r>
            <a:r>
              <a:rPr lang="en-US" baseline="0" dirty="0" smtClean="0"/>
              <a:t> statement for the first Author PID. </a:t>
            </a:r>
            <a:r>
              <a:rPr lang="en-US" baseline="0" dirty="0" err="1" smtClean="0"/>
              <a:t>Backreferences</a:t>
            </a:r>
            <a:r>
              <a:rPr lang="en-US" baseline="0" dirty="0" smtClean="0"/>
              <a:t> 4 and 5 would be duplicates of that </a:t>
            </a:r>
            <a:r>
              <a:rPr lang="en-US" baseline="0" dirty="0" err="1" smtClean="0"/>
              <a:t>isPartOf</a:t>
            </a:r>
            <a:r>
              <a:rPr lang="en-US" baseline="0" dirty="0" smtClean="0"/>
              <a:t> statement.</a:t>
            </a:r>
          </a:p>
          <a:p>
            <a:endParaRPr lang="en-US" baseline="0" dirty="0" smtClean="0"/>
          </a:p>
          <a:p>
            <a:r>
              <a:rPr lang="en-US" baseline="0" dirty="0" smtClean="0"/>
              <a:t>After I’d run through the variations, I added Fedora Batch Modify XML headers and footers and checked the document’s XML validity to confirm that I hadn’t missed a line of data. But my calculations had been correct and the document was good to go. I ran it against one of our sandboxes and then ran queries to confirm that it functioned as expected. The site didn’t yet support display, but I could use the same queries that returned an author’s publications to now return their colloquia as well.</a:t>
            </a:r>
          </a:p>
          <a:p>
            <a:endParaRPr lang="en-US" baseline="0" dirty="0" smtClean="0"/>
          </a:p>
          <a:p>
            <a:r>
              <a:rPr lang="en-US" baseline="0" dirty="0" smtClean="0"/>
              <a:t>On to Fedora 4!</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39</a:t>
            </a:fld>
            <a:endParaRPr lang="en-US"/>
          </a:p>
        </p:txBody>
      </p:sp>
    </p:spTree>
    <p:extLst>
      <p:ext uri="{BB962C8B-B14F-4D97-AF65-F5344CB8AC3E}">
        <p14:creationId xmlns:p14="http://schemas.microsoft.com/office/powerpoint/2010/main" val="1511039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 the left is the</a:t>
            </a:r>
            <a:r>
              <a:rPr lang="en-US" baseline="0" dirty="0" smtClean="0"/>
              <a:t> repository’s author page for Gordon D. Holman, including his organizational code/position/title, his Goddard co-authors, and a list of his publications. On the right is a colloquia Holman delivered in 2014. In its sidebar, we get a link to a textual search of colloquia for any other presentations under his and a similar search for code 671. These two do not meet. One cannot move from an author’s colloquia to their publications nor from publications to colloquia. Searching for other colloquia also relies on a textual search, which may be a problem depending on the type of data we’re given. So what are the collections and why were they built this way?</a:t>
            </a:r>
          </a:p>
          <a:p>
            <a:endParaRPr lang="en-US" baseline="0" dirty="0" smtClean="0"/>
          </a:p>
          <a:p>
            <a:r>
              <a:rPr lang="en-US" baseline="0" dirty="0" smtClean="0"/>
              <a:t>In brief, Authors and Publications records the publication output of all Goddard-affiliated authors. We harvest publication records from 4 indexing services, crosswalk them into PUB_MD format, attach Open Access PDFs when possible, and create local authority files for each author using extended MADS. The collection currently dates back to 2004 and will not go back beyond 2000.</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Colloquia collection, on the other hand, provides information about and access to colloquia delivered </a:t>
            </a:r>
            <a:r>
              <a:rPr lang="en-US" i="1" baseline="0" dirty="0" smtClean="0"/>
              <a:t>at </a:t>
            </a:r>
            <a:r>
              <a:rPr lang="en-US" i="0" baseline="0" dirty="0" smtClean="0"/>
              <a:t>Goddard </a:t>
            </a:r>
            <a:r>
              <a:rPr lang="en-US" baseline="0" dirty="0" smtClean="0"/>
              <a:t>by a variety of speakers and scientists. It goes back much farther than Authors &amp; Publications, including information about presentations delivered as far back as the 1970s, with newer videos online and physical copies of older ones available in the library. The metadata is recorded in GEMS, based on whatever information was recorded by the colloquia’s organizer. When the speaker is from Goddard, we work to get their organizational code, but haven’t done any further authority control.</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As you see, the collections have differ greatly in purposes and sources. Add to this that less than 20% of colloquia are delivered by Goddard authors and you’ll understand why the two weren’t created to interrelate.</a:t>
            </a:r>
            <a:endParaRPr lang="en-US" dirty="0" smtClean="0"/>
          </a:p>
        </p:txBody>
      </p:sp>
      <p:sp>
        <p:nvSpPr>
          <p:cNvPr id="4" name="Slide Number Placeholder 3"/>
          <p:cNvSpPr>
            <a:spLocks noGrp="1"/>
          </p:cNvSpPr>
          <p:nvPr>
            <p:ph type="sldNum" sz="quarter" idx="10"/>
          </p:nvPr>
        </p:nvSpPr>
        <p:spPr/>
        <p:txBody>
          <a:bodyPr/>
          <a:lstStyle/>
          <a:p>
            <a:fld id="{21AB6928-F99C-4DE7-8E39-17063B718721}" type="slidenum">
              <a:rPr lang="en-US" smtClean="0"/>
              <a:t>4</a:t>
            </a:fld>
            <a:endParaRPr lang="en-US"/>
          </a:p>
        </p:txBody>
      </p:sp>
    </p:spTree>
    <p:extLst>
      <p:ext uri="{BB962C8B-B14F-4D97-AF65-F5344CB8AC3E}">
        <p14:creationId xmlns:p14="http://schemas.microsoft.com/office/powerpoint/2010/main" val="40217424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I’d mentioned previously, what</a:t>
            </a:r>
            <a:r>
              <a:rPr lang="en-US" baseline="0" dirty="0" smtClean="0"/>
              <a:t> we needed to do in Fedora 4 would be far simpler. I simply needed to send a SPARQL-update with additional </a:t>
            </a:r>
            <a:r>
              <a:rPr lang="en-US" baseline="0" dirty="0" err="1" smtClean="0"/>
              <a:t>dc:creator</a:t>
            </a:r>
            <a:r>
              <a:rPr lang="en-US" baseline="0" dirty="0" smtClean="0"/>
              <a:t> information and the author’s Fedora object URI.</a:t>
            </a:r>
          </a:p>
          <a:p>
            <a:endParaRPr lang="en-US" baseline="0" dirty="0" smtClean="0"/>
          </a:p>
          <a:p>
            <a:r>
              <a:rPr lang="en-US" baseline="0" dirty="0" smtClean="0"/>
              <a:t>I did several updates using Postman with complete success, but quickly realized it would be far too time-consuming. So I investigated alternatives. Postman helpfully let me export a CURL of one of my queries and I was soon up and running with the same Regular Expression method to batch-generate PATCH updates in one giant CURL file.</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40</a:t>
            </a:fld>
            <a:endParaRPr lang="en-US"/>
          </a:p>
        </p:txBody>
      </p:sp>
    </p:spTree>
    <p:extLst>
      <p:ext uri="{BB962C8B-B14F-4D97-AF65-F5344CB8AC3E}">
        <p14:creationId xmlns:p14="http://schemas.microsoft.com/office/powerpoint/2010/main" val="38204057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a:t>
            </a:r>
            <a:r>
              <a:rPr lang="en-US" dirty="0" err="1" smtClean="0"/>
              <a:t>subcollections</a:t>
            </a:r>
            <a:r>
              <a:rPr lang="en-US" dirty="0" smtClean="0"/>
              <a:t> here and no need to combine</a:t>
            </a:r>
            <a:r>
              <a:rPr lang="en-US" baseline="0" dirty="0" smtClean="0"/>
              <a:t> all updates for an object into a single statement. I could PATCH a colloquia as many times as I wanted, which made the process very simple. I took my original </a:t>
            </a:r>
            <a:r>
              <a:rPr lang="en-US" baseline="0" dirty="0" err="1" smtClean="0"/>
              <a:t>OpenRefine</a:t>
            </a:r>
            <a:r>
              <a:rPr lang="en-US" baseline="0" dirty="0" smtClean="0"/>
              <a:t> export…</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41</a:t>
            </a:fld>
            <a:endParaRPr lang="en-US"/>
          </a:p>
        </p:txBody>
      </p:sp>
    </p:spTree>
    <p:extLst>
      <p:ext uri="{BB962C8B-B14F-4D97-AF65-F5344CB8AC3E}">
        <p14:creationId xmlns:p14="http://schemas.microsoft.com/office/powerpoint/2010/main" val="32371655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ran this find</a:t>
            </a:r>
            <a:r>
              <a:rPr lang="en-US" baseline="0" dirty="0" smtClean="0"/>
              <a:t> and replace to generate the PATCH. You may notice that instead of using PIDs, I’m using the Fedora object URLs. We’re still figuring out how we want to transition PIDs, but my current model has a similar structure to our front-end URL model. Thus, I captured the numeric portion of the PID and concatenated it with the collection’s base internal URL.</a:t>
            </a:r>
          </a:p>
        </p:txBody>
      </p:sp>
      <p:sp>
        <p:nvSpPr>
          <p:cNvPr id="4" name="Slide Number Placeholder 3"/>
          <p:cNvSpPr>
            <a:spLocks noGrp="1"/>
          </p:cNvSpPr>
          <p:nvPr>
            <p:ph type="sldNum" sz="quarter" idx="10"/>
          </p:nvPr>
        </p:nvSpPr>
        <p:spPr/>
        <p:txBody>
          <a:bodyPr/>
          <a:lstStyle/>
          <a:p>
            <a:fld id="{21AB6928-F99C-4DE7-8E39-17063B718721}" type="slidenum">
              <a:rPr lang="en-US" smtClean="0"/>
              <a:t>42</a:t>
            </a:fld>
            <a:endParaRPr lang="en-US"/>
          </a:p>
        </p:txBody>
      </p:sp>
    </p:spTree>
    <p:extLst>
      <p:ext uri="{BB962C8B-B14F-4D97-AF65-F5344CB8AC3E}">
        <p14:creationId xmlns:p14="http://schemas.microsoft.com/office/powerpoint/2010/main" val="419929033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Unsurprisingly, I found the Fedora</a:t>
            </a:r>
            <a:r>
              <a:rPr lang="en-US" baseline="0" dirty="0" smtClean="0"/>
              <a:t> 4 method much simpler to work with, assuming we will be able to derive the URLs of our final repository structure from the current PIDs. It was much lower-risk and for a collection with a more complicated RELS-EXT, we would definitely have to wait until Fedora 4 to do this kind of project.</a:t>
            </a:r>
          </a:p>
          <a:p>
            <a:endParaRPr lang="en-US" baseline="0" dirty="0" smtClean="0"/>
          </a:p>
          <a:p>
            <a:r>
              <a:rPr lang="en-US" baseline="0" dirty="0" smtClean="0"/>
              <a:t>Because there was less information to update, there were far fewer steps.</a:t>
            </a:r>
          </a:p>
          <a:p>
            <a:endParaRPr lang="en-US" baseline="0" dirty="0" smtClean="0"/>
          </a:p>
          <a:p>
            <a:r>
              <a:rPr lang="en-US" baseline="0" dirty="0" smtClean="0"/>
              <a:t>And finally, CURLs are simply easier to run.</a:t>
            </a:r>
          </a:p>
        </p:txBody>
      </p:sp>
      <p:sp>
        <p:nvSpPr>
          <p:cNvPr id="4" name="Slide Number Placeholder 3"/>
          <p:cNvSpPr>
            <a:spLocks noGrp="1"/>
          </p:cNvSpPr>
          <p:nvPr>
            <p:ph type="sldNum" sz="quarter" idx="10"/>
          </p:nvPr>
        </p:nvSpPr>
        <p:spPr/>
        <p:txBody>
          <a:bodyPr/>
          <a:lstStyle/>
          <a:p>
            <a:fld id="{21AB6928-F99C-4DE7-8E39-17063B718721}" type="slidenum">
              <a:rPr lang="en-US" smtClean="0"/>
              <a:t>43</a:t>
            </a:fld>
            <a:endParaRPr lang="en-US"/>
          </a:p>
        </p:txBody>
      </p:sp>
    </p:spTree>
    <p:extLst>
      <p:ext uri="{BB962C8B-B14F-4D97-AF65-F5344CB8AC3E}">
        <p14:creationId xmlns:p14="http://schemas.microsoft.com/office/powerpoint/2010/main" val="11647546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a:t>
            </a:r>
            <a:r>
              <a:rPr lang="en-US" baseline="0" dirty="0" smtClean="0"/>
              <a:t> in all, I was surprised by how little this project took—3 days total with less than half of each spent on the project. I did a great deal of intellectual groundwork beforehand by working with </a:t>
            </a:r>
            <a:r>
              <a:rPr lang="en-US" baseline="0" dirty="0" err="1" smtClean="0"/>
              <a:t>OpenRefine</a:t>
            </a:r>
            <a:r>
              <a:rPr lang="en-US" baseline="0" dirty="0" smtClean="0"/>
              <a:t> or regular expressions and thanks to Christina Harlow’s excellent Code4Lib DMV workshop this summer which made me decide the project was feasible to begin with.</a:t>
            </a:r>
          </a:p>
          <a:p>
            <a:endParaRPr lang="en-US" baseline="0" dirty="0" smtClean="0"/>
          </a:p>
          <a:p>
            <a:r>
              <a:rPr lang="en-US" baseline="0" dirty="0" smtClean="0"/>
              <a:t>Our timeline on implementation is uncertain, just as is our Fedora 4 migration timeline. While I could add this data now, our Drupal modules won’t search for and thus won’t display it. One major decision we’ll need to make is whether we’re only going to record colloquia author information for authors who also have publications in our repository or whether we’ll add new records for Goddard employees who’ve never published but delivered colloquia.</a:t>
            </a:r>
          </a:p>
          <a:p>
            <a:endParaRPr lang="en-US" baseline="0" dirty="0" smtClean="0"/>
          </a:p>
          <a:p>
            <a:r>
              <a:rPr lang="en-US" baseline="0" dirty="0" smtClean="0"/>
              <a:t>Since I explored both Fedora 3 and Fedora 4 options, however, the data is ready for whenever we decide to move forward on implementation.</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44</a:t>
            </a:fld>
            <a:endParaRPr lang="en-US"/>
          </a:p>
        </p:txBody>
      </p:sp>
    </p:spTree>
    <p:extLst>
      <p:ext uri="{BB962C8B-B14F-4D97-AF65-F5344CB8AC3E}">
        <p14:creationId xmlns:p14="http://schemas.microsoft.com/office/powerpoint/2010/main" val="402838517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 like to close with especial thanks to Christina Harlow, whom many of you may know,</a:t>
            </a:r>
            <a:r>
              <a:rPr lang="en-US" baseline="0" dirty="0" smtClean="0"/>
              <a:t> for her </a:t>
            </a:r>
            <a:r>
              <a:rPr lang="en-US" baseline="0" dirty="0" err="1" smtClean="0"/>
              <a:t>OpenRefine</a:t>
            </a:r>
            <a:r>
              <a:rPr lang="en-US" baseline="0" dirty="0" smtClean="0"/>
              <a:t> workshop and her tutorials. Without her work, this would’ve taken much longer and I wouldn’t have had nearly such a good footing to start. I also greatly appreciate Kate </a:t>
            </a:r>
            <a:r>
              <a:rPr lang="en-US" baseline="0" dirty="0" err="1" smtClean="0"/>
              <a:t>Deibel</a:t>
            </a:r>
            <a:r>
              <a:rPr lang="en-US" baseline="0" dirty="0" smtClean="0"/>
              <a:t> and Ben </a:t>
            </a:r>
            <a:r>
              <a:rPr lang="en-US" baseline="0" dirty="0" err="1" smtClean="0"/>
              <a:t>Armintor</a:t>
            </a:r>
            <a:r>
              <a:rPr lang="en-US" baseline="0" dirty="0" smtClean="0"/>
              <a:t>, who helped me talk through a few issues I encountered.</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45</a:t>
            </a:fld>
            <a:endParaRPr lang="en-US"/>
          </a:p>
        </p:txBody>
      </p:sp>
    </p:spTree>
    <p:extLst>
      <p:ext uri="{BB962C8B-B14F-4D97-AF65-F5344CB8AC3E}">
        <p14:creationId xmlns:p14="http://schemas.microsoft.com/office/powerpoint/2010/main" val="25858220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I’ve put these</a:t>
            </a:r>
            <a:r>
              <a:rPr lang="en-US" baseline="0" dirty="0" smtClean="0"/>
              <a:t> slides and a selection of code snippets used in the project in a repository which you can visit here. I’m also happy to share that link afterward. You can contact me at ruthtillman@gmail.com or ruth.k.tillman@nasa.gov</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47</a:t>
            </a:fld>
            <a:endParaRPr lang="en-US"/>
          </a:p>
        </p:txBody>
      </p:sp>
    </p:spTree>
    <p:extLst>
      <p:ext uri="{BB962C8B-B14F-4D97-AF65-F5344CB8AC3E}">
        <p14:creationId xmlns:p14="http://schemas.microsoft.com/office/powerpoint/2010/main" val="5187197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Still, we asked,</a:t>
            </a:r>
            <a:r>
              <a:rPr lang="en-US" baseline="0" dirty="0" smtClean="0"/>
              <a:t> what would it take to create relationships between the two collections? As we re-envision the site in terms of Fedora 4, as we think more about RDF and relationships between objects, can be bring these two together?</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5</a:t>
            </a:fld>
            <a:endParaRPr lang="en-US"/>
          </a:p>
        </p:txBody>
      </p:sp>
    </p:spTree>
    <p:extLst>
      <p:ext uri="{BB962C8B-B14F-4D97-AF65-F5344CB8AC3E}">
        <p14:creationId xmlns:p14="http://schemas.microsoft.com/office/powerpoint/2010/main" val="3148639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a:t>
            </a:r>
            <a:r>
              <a:rPr lang="en-US" baseline="0" dirty="0" smtClean="0"/>
              <a:t> on our current models in Fedora 3 and our tentative remodeling for Fedora 4, we’d need to be update the record with either a RELS-EXT statement that Colloquia </a:t>
            </a:r>
            <a:r>
              <a:rPr lang="en-US" baseline="0" dirty="0" err="1" smtClean="0"/>
              <a:t>rel:isPartOf</a:t>
            </a:r>
            <a:r>
              <a:rPr lang="en-US" baseline="0" dirty="0" smtClean="0"/>
              <a:t> </a:t>
            </a:r>
            <a:r>
              <a:rPr lang="en-US" baseline="0" dirty="0" err="1" smtClean="0"/>
              <a:t>AuthorPID</a:t>
            </a:r>
            <a:r>
              <a:rPr lang="en-US" baseline="0" dirty="0" smtClean="0"/>
              <a:t> for Fedora 3 or a simple </a:t>
            </a:r>
            <a:r>
              <a:rPr lang="en-US" baseline="0" dirty="0" err="1" smtClean="0"/>
              <a:t>dc:creator</a:t>
            </a:r>
            <a:r>
              <a:rPr lang="en-US" baseline="0" dirty="0" smtClean="0"/>
              <a:t> relationship to the speaker’s object record in Fedora 4.</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6</a:t>
            </a:fld>
            <a:endParaRPr lang="en-US"/>
          </a:p>
        </p:txBody>
      </p:sp>
    </p:spTree>
    <p:extLst>
      <p:ext uri="{BB962C8B-B14F-4D97-AF65-F5344CB8AC3E}">
        <p14:creationId xmlns:p14="http://schemas.microsoft.com/office/powerpoint/2010/main" val="2534572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process took four stages: Using the author data to create a reconciliation service, extracting the colloquia data to be reconciled, performing the reconciliation in </a:t>
            </a:r>
            <a:r>
              <a:rPr lang="en-US" baseline="0" dirty="0" err="1" smtClean="0"/>
              <a:t>OpenRefine</a:t>
            </a:r>
            <a:r>
              <a:rPr lang="en-US" baseline="0" dirty="0" smtClean="0"/>
              <a:t>, and finally updating the colloquia in both Fedora 3 and Fedora 4 test instances.</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7</a:t>
            </a:fld>
            <a:endParaRPr lang="en-US"/>
          </a:p>
        </p:txBody>
      </p:sp>
    </p:spTree>
    <p:extLst>
      <p:ext uri="{BB962C8B-B14F-4D97-AF65-F5344CB8AC3E}">
        <p14:creationId xmlns:p14="http://schemas.microsoft.com/office/powerpoint/2010/main" val="4780129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I had to come up with a way to match names from the Author collection with names in the Colloquia collection. To do this, I created a very basic reconciliation service with one or two versions of the author’s name (depending on whether they used middle initials in their publications) and the URL of the author’s page. This took a few steps and used the tools above, but was much less painful than it initially sounds.</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8</a:t>
            </a:fld>
            <a:endParaRPr lang="en-US"/>
          </a:p>
        </p:txBody>
      </p:sp>
    </p:spTree>
    <p:extLst>
      <p:ext uri="{BB962C8B-B14F-4D97-AF65-F5344CB8AC3E}">
        <p14:creationId xmlns:p14="http://schemas.microsoft.com/office/powerpoint/2010/main" val="17559931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can’t query our MADS files through the resource index, but fortunately we store the most authoritative versions of author names as Last, First Middle in a Dublin core file, which I could access. I queried the authors collection and pulled out the authoritative name and the author’s PID into a CSV. </a:t>
            </a:r>
            <a:endParaRPr lang="en-US" dirty="0"/>
          </a:p>
        </p:txBody>
      </p:sp>
      <p:sp>
        <p:nvSpPr>
          <p:cNvPr id="4" name="Slide Number Placeholder 3"/>
          <p:cNvSpPr>
            <a:spLocks noGrp="1"/>
          </p:cNvSpPr>
          <p:nvPr>
            <p:ph type="sldNum" sz="quarter" idx="10"/>
          </p:nvPr>
        </p:nvSpPr>
        <p:spPr/>
        <p:txBody>
          <a:bodyPr/>
          <a:lstStyle/>
          <a:p>
            <a:fld id="{21AB6928-F99C-4DE7-8E39-17063B718721}" type="slidenum">
              <a:rPr lang="en-US" smtClean="0"/>
              <a:t>9</a:t>
            </a:fld>
            <a:endParaRPr lang="en-US"/>
          </a:p>
        </p:txBody>
      </p:sp>
    </p:spTree>
    <p:extLst>
      <p:ext uri="{BB962C8B-B14F-4D97-AF65-F5344CB8AC3E}">
        <p14:creationId xmlns:p14="http://schemas.microsoft.com/office/powerpoint/2010/main" val="2093023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10/6/2015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10/6/2015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10/6/2015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62CEF3B-A037-46D0-B02C-1428F07E9383}" type="datetimeFigureOut">
              <a:rPr lang="en-US" dirty="0"/>
              <a:t>10/6/2015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E482DC-2269-4F26-9D2A-7E44B1A4CD8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dirty="0"/>
              <a:t>10/6/2015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10/6/2015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10/6/2015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10/6/2015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6DFF08F-DC6B-4601-B491-B0F83F6DD2DA}" type="datetimeFigureOut">
              <a:rPr lang="en-US" dirty="0"/>
              <a:pPr/>
              <a:t>10/6/2015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6DFF08F-DC6B-4601-B491-B0F83F6DD2DA}" type="datetimeFigureOut">
              <a:rPr lang="en-US" dirty="0"/>
              <a:pPr/>
              <a:t>10/6/2015</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10/6/2015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6DFF08F-DC6B-4601-B491-B0F83F6DD2DA}" type="datetimeFigureOut">
              <a:rPr lang="en-US" dirty="0"/>
              <a:pPr/>
              <a:t>10/6/2015</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gsfcir.gsfc.nasa.gov/authors/id/128120310"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openrefine.org/" TargetMode="External"/><Relationship Id="rId7" Type="http://schemas.openxmlformats.org/officeDocument/2006/relationships/hyperlink" Target="https://www.getpostman.com/" TargetMode="External"/><Relationship Id="rId2" Type="http://schemas.openxmlformats.org/officeDocument/2006/relationships/hyperlink" Target="https://github.com/OpenRefine" TargetMode="External"/><Relationship Id="rId1" Type="http://schemas.openxmlformats.org/officeDocument/2006/relationships/slideLayout" Target="../slideLayouts/slideLayout2.xml"/><Relationship Id="rId6" Type="http://schemas.openxmlformats.org/officeDocument/2006/relationships/hyperlink" Target="http://curl.haxx.se/" TargetMode="External"/><Relationship Id="rId5" Type="http://schemas.openxmlformats.org/officeDocument/2006/relationships/hyperlink" Target="http://www.sublimetext.com/" TargetMode="External"/><Relationship Id="rId4" Type="http://schemas.openxmlformats.org/officeDocument/2006/relationships/hyperlink" Target="http://refine.deri.ie/"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github.com/ruthtillman/local-reconciliation-project"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hyperlink" Target="mailto:ruth.k.tillman@nasa.gov" TargetMode="External"/><Relationship Id="rId5" Type="http://schemas.openxmlformats.org/officeDocument/2006/relationships/hyperlink" Target="mailto:ruthtillman@gmail.com" TargetMode="External"/><Relationship Id="rId4" Type="http://schemas.openxmlformats.org/officeDocument/2006/relationships/hyperlink" Target="https://github.com/cmh2166/c4lMDCpres"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www.flickr.com/photos/wwward0/21180929605/" TargetMode="External"/><Relationship Id="rId2" Type="http://schemas.openxmlformats.org/officeDocument/2006/relationships/hyperlink" Target="https://www.flickr.com/photos/anthonyfarrigo/"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Pull it Together!</a:t>
            </a:r>
          </a:p>
        </p:txBody>
      </p:sp>
      <p:sp>
        <p:nvSpPr>
          <p:cNvPr id="3" name="Subtitle 2"/>
          <p:cNvSpPr>
            <a:spLocks noGrp="1"/>
          </p:cNvSpPr>
          <p:nvPr>
            <p:ph type="subTitle" idx="1"/>
          </p:nvPr>
        </p:nvSpPr>
        <p:spPr/>
        <p:txBody>
          <a:bodyPr>
            <a:normAutofit/>
          </a:bodyPr>
          <a:lstStyle/>
          <a:p>
            <a:r>
              <a:rPr lang="en-US" sz="2800" spc="0" dirty="0"/>
              <a:t>Exporting, Reconciling, and Batch Updating Author Data in Fedora 3 &amp; 4</a:t>
            </a:r>
          </a:p>
        </p:txBody>
      </p:sp>
      <p:pic>
        <p:nvPicPr>
          <p:cNvPr id="4" name="Picture 5" descr="goddard-library-logo-1.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399202" y="0"/>
            <a:ext cx="5791200" cy="3028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8332550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1: Create a Reconciliation Service</a:t>
            </a:r>
          </a:p>
        </p:txBody>
      </p:sp>
      <p:sp>
        <p:nvSpPr>
          <p:cNvPr id="3" name="Content Placeholder 2"/>
          <p:cNvSpPr>
            <a:spLocks noGrp="1"/>
          </p:cNvSpPr>
          <p:nvPr>
            <p:ph idx="1"/>
          </p:nvPr>
        </p:nvSpPr>
        <p:spPr/>
        <p:txBody>
          <a:bodyPr>
            <a:normAutofit/>
          </a:bodyPr>
          <a:lstStyle/>
          <a:p>
            <a:r>
              <a:rPr lang="en-US" sz="2800" dirty="0" smtClean="0"/>
              <a:t>Regex</a:t>
            </a:r>
          </a:p>
          <a:p>
            <a:r>
              <a:rPr lang="en-US" sz="2800" b="1" dirty="0"/>
              <a:t>Find: </a:t>
            </a:r>
            <a:r>
              <a:rPr lang="en-US" sz="2800" dirty="0"/>
              <a:t>("(.+?),(\</a:t>
            </a:r>
            <a:r>
              <a:rPr lang="en-US" sz="2800" dirty="0" err="1"/>
              <a:t>sDr</a:t>
            </a:r>
            <a:r>
              <a:rPr lang="en-US" sz="2800" dirty="0"/>
              <a:t>.\s|\s{2}|\s))(.+?)(\s(\w\.)"|"|"),</a:t>
            </a:r>
            <a:r>
              <a:rPr lang="en-US" sz="2800" dirty="0" err="1"/>
              <a:t>gsfcirGaca</a:t>
            </a:r>
            <a:r>
              <a:rPr lang="en-US" sz="2800" dirty="0"/>
              <a:t>:(\d{9</a:t>
            </a:r>
            <a:r>
              <a:rPr lang="en-US" sz="2800" dirty="0" smtClean="0"/>
              <a:t>})</a:t>
            </a:r>
          </a:p>
          <a:p>
            <a:r>
              <a:rPr lang="en-US" sz="2800" b="1" dirty="0" smtClean="0"/>
              <a:t>Replace: </a:t>
            </a:r>
            <a:r>
              <a:rPr lang="pt-BR" sz="2800" dirty="0"/>
              <a:t>&lt;http://gsfcir.gsfc.nasa.gov/authors/id/\7&gt; a foaf:Person;\n  foaf:name "\2, \4", "\2, \4 \6".\</a:t>
            </a:r>
            <a:r>
              <a:rPr lang="pt-BR" sz="2800" dirty="0" smtClean="0"/>
              <a:t>n\n</a:t>
            </a:r>
          </a:p>
          <a:p>
            <a:r>
              <a:rPr lang="pt-BR" sz="2800" b="1" dirty="0"/>
              <a:t>Find: </a:t>
            </a:r>
            <a:r>
              <a:rPr lang="pt-BR" sz="2800" dirty="0"/>
              <a:t>foaf:name "(.+?)", "\1 </a:t>
            </a:r>
            <a:r>
              <a:rPr lang="pt-BR" sz="2800" dirty="0" smtClean="0"/>
              <a:t>".</a:t>
            </a:r>
          </a:p>
          <a:p>
            <a:r>
              <a:rPr lang="pt-BR" sz="2800" b="1" dirty="0"/>
              <a:t>Replace: </a:t>
            </a:r>
            <a:r>
              <a:rPr lang="pt-BR" sz="2800" dirty="0"/>
              <a:t>foaf:name "\1".</a:t>
            </a:r>
            <a:endParaRPr lang="en-US" sz="2800" dirty="0" smtClean="0"/>
          </a:p>
        </p:txBody>
      </p:sp>
    </p:spTree>
    <p:extLst>
      <p:ext uri="{BB962C8B-B14F-4D97-AF65-F5344CB8AC3E}">
        <p14:creationId xmlns:p14="http://schemas.microsoft.com/office/powerpoint/2010/main" val="17061956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1: Create a Reconciliation Service</a:t>
            </a:r>
          </a:p>
        </p:txBody>
      </p:sp>
      <p:sp>
        <p:nvSpPr>
          <p:cNvPr id="3" name="Content Placeholder 2"/>
          <p:cNvSpPr>
            <a:spLocks noGrp="1"/>
          </p:cNvSpPr>
          <p:nvPr>
            <p:ph idx="1"/>
          </p:nvPr>
        </p:nvSpPr>
        <p:spPr/>
        <p:txBody>
          <a:bodyPr>
            <a:normAutofit/>
          </a:bodyPr>
          <a:lstStyle/>
          <a:p>
            <a:r>
              <a:rPr lang="en-US" sz="2800" dirty="0" smtClean="0"/>
              <a:t>Result:</a:t>
            </a:r>
          </a:p>
          <a:p>
            <a:r>
              <a:rPr lang="en-US" sz="2800" dirty="0"/>
              <a:t>&lt;http://gsfcir.gsfc.nasa.gov/authors/id/823462024&gt; a </a:t>
            </a:r>
            <a:r>
              <a:rPr lang="en-US" sz="2800" dirty="0" err="1"/>
              <a:t>foaf:Person</a:t>
            </a:r>
            <a:r>
              <a:rPr lang="en-US" sz="2800" dirty="0"/>
              <a:t>;</a:t>
            </a:r>
          </a:p>
          <a:p>
            <a:r>
              <a:rPr lang="en-US" sz="2800" dirty="0"/>
              <a:t>  </a:t>
            </a:r>
            <a:r>
              <a:rPr lang="en-US" sz="2800" dirty="0" err="1"/>
              <a:t>foaf:name</a:t>
            </a:r>
            <a:r>
              <a:rPr lang="en-US" sz="2800" dirty="0"/>
              <a:t> "Atlas, David".</a:t>
            </a:r>
          </a:p>
          <a:p>
            <a:r>
              <a:rPr lang="en-US" sz="2800" dirty="0"/>
              <a:t>&lt;http://gsfcir.gsfc.nasa.gov/authors/id/411735411&gt; a </a:t>
            </a:r>
            <a:r>
              <a:rPr lang="en-US" sz="2800" dirty="0" err="1"/>
              <a:t>foaf:Person</a:t>
            </a:r>
            <a:r>
              <a:rPr lang="en-US" sz="2800" dirty="0"/>
              <a:t>;</a:t>
            </a:r>
          </a:p>
          <a:p>
            <a:r>
              <a:rPr lang="en-US" sz="2800" dirty="0"/>
              <a:t>  </a:t>
            </a:r>
            <a:r>
              <a:rPr lang="en-US" sz="2800" dirty="0" err="1"/>
              <a:t>foaf:name</a:t>
            </a:r>
            <a:r>
              <a:rPr lang="en-US" sz="2800" dirty="0"/>
              <a:t> "Tilton, James", "Tilton, James C.".</a:t>
            </a:r>
          </a:p>
          <a:p>
            <a:r>
              <a:rPr lang="en-US" sz="2800" dirty="0"/>
              <a:t>&lt;http://gsfcir.gsfc.nasa.gov/authors/id/868841903&gt; a </a:t>
            </a:r>
            <a:r>
              <a:rPr lang="en-US" sz="2800" dirty="0" err="1"/>
              <a:t>foaf:Person</a:t>
            </a:r>
            <a:r>
              <a:rPr lang="en-US" sz="2800" dirty="0"/>
              <a:t>;</a:t>
            </a:r>
          </a:p>
          <a:p>
            <a:r>
              <a:rPr lang="en-US" sz="2800" dirty="0"/>
              <a:t>  </a:t>
            </a:r>
            <a:r>
              <a:rPr lang="en-US" sz="2800" dirty="0" err="1"/>
              <a:t>foaf:name</a:t>
            </a:r>
            <a:r>
              <a:rPr lang="en-US" sz="2800" dirty="0"/>
              <a:t> "</a:t>
            </a:r>
            <a:r>
              <a:rPr lang="en-US" sz="2800" dirty="0" err="1"/>
              <a:t>Esaias</a:t>
            </a:r>
            <a:r>
              <a:rPr lang="en-US" sz="2800" dirty="0"/>
              <a:t>, Wayne", "</a:t>
            </a:r>
            <a:r>
              <a:rPr lang="en-US" sz="2800" dirty="0" err="1"/>
              <a:t>Esaias</a:t>
            </a:r>
            <a:r>
              <a:rPr lang="en-US" sz="2800" dirty="0"/>
              <a:t>, Wayne E.".</a:t>
            </a:r>
          </a:p>
        </p:txBody>
      </p:sp>
    </p:spTree>
    <p:extLst>
      <p:ext uri="{BB962C8B-B14F-4D97-AF65-F5344CB8AC3E}">
        <p14:creationId xmlns:p14="http://schemas.microsoft.com/office/powerpoint/2010/main" val="2178561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1: Create a Reconciliation Service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35050" y="1923569"/>
            <a:ext cx="8121901" cy="3707209"/>
          </a:xfrm>
        </p:spPr>
      </p:pic>
    </p:spTree>
    <p:extLst>
      <p:ext uri="{BB962C8B-B14F-4D97-AF65-F5344CB8AC3E}">
        <p14:creationId xmlns:p14="http://schemas.microsoft.com/office/powerpoint/2010/main" val="12946576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1: Create a Reconciliation Service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763235" y="1846263"/>
            <a:ext cx="4725856" cy="4022725"/>
          </a:xfrm>
        </p:spPr>
      </p:pic>
    </p:spTree>
    <p:extLst>
      <p:ext uri="{BB962C8B-B14F-4D97-AF65-F5344CB8AC3E}">
        <p14:creationId xmlns:p14="http://schemas.microsoft.com/office/powerpoint/2010/main" val="21933327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a:t>
            </a:r>
            <a:r>
              <a:rPr lang="en-US" dirty="0" smtClean="0"/>
              <a:t>2: Extract Data to Reconcile</a:t>
            </a:r>
            <a:endParaRPr lang="en-US" dirty="0"/>
          </a:p>
        </p:txBody>
      </p:sp>
      <p:sp>
        <p:nvSpPr>
          <p:cNvPr id="3" name="Content Placeholder 2"/>
          <p:cNvSpPr>
            <a:spLocks noGrp="1"/>
          </p:cNvSpPr>
          <p:nvPr>
            <p:ph idx="1"/>
          </p:nvPr>
        </p:nvSpPr>
        <p:spPr/>
        <p:txBody>
          <a:bodyPr>
            <a:normAutofit/>
          </a:bodyPr>
          <a:lstStyle/>
          <a:p>
            <a:r>
              <a:rPr lang="en-US" sz="2800" dirty="0" smtClean="0"/>
              <a:t>- Affiliation saved in local GEMS XML, can’t be accessed via &lt;#</a:t>
            </a:r>
            <a:r>
              <a:rPr lang="en-US" sz="2800" dirty="0" err="1" smtClean="0"/>
              <a:t>ri</a:t>
            </a:r>
            <a:r>
              <a:rPr lang="en-US" sz="2800" dirty="0" smtClean="0"/>
              <a:t>&gt;</a:t>
            </a:r>
          </a:p>
          <a:p>
            <a:r>
              <a:rPr lang="en-US" sz="2800" dirty="0" smtClean="0"/>
              <a:t>- Affiliation indexed in </a:t>
            </a:r>
            <a:r>
              <a:rPr lang="en-US" sz="2800" dirty="0" err="1" smtClean="0"/>
              <a:t>gsearch</a:t>
            </a:r>
            <a:r>
              <a:rPr lang="en-US" sz="2800" dirty="0" smtClean="0"/>
              <a:t>.</a:t>
            </a:r>
          </a:p>
          <a:p>
            <a:r>
              <a:rPr lang="en-US" sz="2800" dirty="0" smtClean="0"/>
              <a:t>- Raw </a:t>
            </a:r>
            <a:r>
              <a:rPr lang="en-US" sz="2800" dirty="0" err="1" smtClean="0"/>
              <a:t>gsearch</a:t>
            </a:r>
            <a:r>
              <a:rPr lang="en-US" sz="2800" dirty="0" smtClean="0"/>
              <a:t> on affiliation variations: “Goddard”, “GSFC”</a:t>
            </a:r>
          </a:p>
          <a:p>
            <a:r>
              <a:rPr lang="en-US" sz="2800" dirty="0" smtClean="0"/>
              <a:t>- XSLT into CSV for </a:t>
            </a:r>
            <a:r>
              <a:rPr lang="en-US" sz="2800" dirty="0" err="1" smtClean="0"/>
              <a:t>OpenRefine</a:t>
            </a:r>
            <a:endParaRPr lang="en-US" sz="2800" dirty="0" smtClean="0"/>
          </a:p>
          <a:p>
            <a:pPr marL="0" indent="0">
              <a:buNone/>
            </a:pPr>
            <a:endParaRPr lang="en-US" sz="2800" dirty="0"/>
          </a:p>
        </p:txBody>
      </p:sp>
    </p:spTree>
    <p:extLst>
      <p:ext uri="{BB962C8B-B14F-4D97-AF65-F5344CB8AC3E}">
        <p14:creationId xmlns:p14="http://schemas.microsoft.com/office/powerpoint/2010/main" val="268977386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2: Extract Data to Reconcile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66247" y="2165684"/>
            <a:ext cx="9059507" cy="2668390"/>
          </a:xfrm>
        </p:spPr>
      </p:pic>
    </p:spTree>
    <p:extLst>
      <p:ext uri="{BB962C8B-B14F-4D97-AF65-F5344CB8AC3E}">
        <p14:creationId xmlns:p14="http://schemas.microsoft.com/office/powerpoint/2010/main" val="18989616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2: Extract Data to Reconcile</a:t>
            </a:r>
          </a:p>
        </p:txBody>
      </p:sp>
      <p:sp>
        <p:nvSpPr>
          <p:cNvPr id="3" name="Content Placeholder 2"/>
          <p:cNvSpPr>
            <a:spLocks noGrp="1"/>
          </p:cNvSpPr>
          <p:nvPr>
            <p:ph idx="1"/>
          </p:nvPr>
        </p:nvSpPr>
        <p:spPr/>
        <p:txBody>
          <a:bodyPr>
            <a:normAutofit lnSpcReduction="10000"/>
          </a:bodyPr>
          <a:lstStyle/>
          <a:p>
            <a:r>
              <a:rPr lang="en-US" sz="2800" dirty="0" smtClean="0"/>
              <a:t>Extracted, for each AUTHOR (not each Colloquia):</a:t>
            </a:r>
          </a:p>
          <a:p>
            <a:r>
              <a:rPr lang="en-US" sz="2800" dirty="0" smtClean="0"/>
              <a:t>- PID</a:t>
            </a:r>
          </a:p>
          <a:p>
            <a:r>
              <a:rPr lang="en-US" sz="2800" dirty="0" smtClean="0"/>
              <a:t>- Name</a:t>
            </a:r>
          </a:p>
          <a:p>
            <a:r>
              <a:rPr lang="en-US" sz="2800" dirty="0" smtClean="0"/>
              <a:t>- Date</a:t>
            </a:r>
          </a:p>
          <a:p>
            <a:r>
              <a:rPr lang="en-US" sz="2800" dirty="0" smtClean="0"/>
              <a:t>- Title</a:t>
            </a:r>
          </a:p>
          <a:p>
            <a:r>
              <a:rPr lang="en-US" sz="2800" dirty="0" smtClean="0"/>
              <a:t>"</a:t>
            </a:r>
            <a:r>
              <a:rPr lang="en-US" sz="2800" dirty="0"/>
              <a:t>gsfcirCollq:5088","McElwain, Michael","10/8/2014","See the Ball, Be the Ball: How to Find and Characterize Planets Beyond our Solar System"</a:t>
            </a:r>
          </a:p>
        </p:txBody>
      </p:sp>
    </p:spTree>
    <p:extLst>
      <p:ext uri="{BB962C8B-B14F-4D97-AF65-F5344CB8AC3E}">
        <p14:creationId xmlns:p14="http://schemas.microsoft.com/office/powerpoint/2010/main" val="37890574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3: Reconcile Data in </a:t>
            </a:r>
            <a:r>
              <a:rPr lang="en-US" dirty="0" err="1"/>
              <a:t>OpenRefine</a:t>
            </a:r>
            <a:endParaRPr lang="en-US" dirty="0"/>
          </a:p>
        </p:txBody>
      </p:sp>
      <p:sp>
        <p:nvSpPr>
          <p:cNvPr id="3" name="Content Placeholder 2"/>
          <p:cNvSpPr>
            <a:spLocks noGrp="1"/>
          </p:cNvSpPr>
          <p:nvPr>
            <p:ph idx="1"/>
          </p:nvPr>
        </p:nvSpPr>
        <p:spPr/>
        <p:txBody>
          <a:bodyPr>
            <a:normAutofit/>
          </a:bodyPr>
          <a:lstStyle/>
          <a:p>
            <a:r>
              <a:rPr lang="en-US" sz="2800" dirty="0" smtClean="0"/>
              <a:t>- Reconcile CSV against Phase 1 RDF file in 2 steps:</a:t>
            </a:r>
          </a:p>
          <a:p>
            <a:pPr marL="201168" lvl="1" indent="0">
              <a:buNone/>
            </a:pPr>
            <a:r>
              <a:rPr lang="en-US" sz="2600" dirty="0"/>
              <a:t>	</a:t>
            </a:r>
            <a:r>
              <a:rPr lang="en-US" sz="2600" dirty="0" smtClean="0"/>
              <a:t>- automatic matching</a:t>
            </a:r>
          </a:p>
          <a:p>
            <a:pPr marL="201168" lvl="1" indent="0">
              <a:buNone/>
            </a:pPr>
            <a:r>
              <a:rPr lang="en-US" sz="2600" dirty="0"/>
              <a:t>	</a:t>
            </a:r>
            <a:r>
              <a:rPr lang="en-US" sz="2600" dirty="0" smtClean="0"/>
              <a:t>- manual matching</a:t>
            </a:r>
          </a:p>
          <a:p>
            <a:r>
              <a:rPr lang="en-US" sz="2800" dirty="0" smtClean="0"/>
              <a:t>- Derive PID for reconciled names</a:t>
            </a:r>
          </a:p>
        </p:txBody>
      </p:sp>
    </p:spTree>
    <p:extLst>
      <p:ext uri="{BB962C8B-B14F-4D97-AF65-F5344CB8AC3E}">
        <p14:creationId xmlns:p14="http://schemas.microsoft.com/office/powerpoint/2010/main" val="42445439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a:t>
            </a:r>
            <a:r>
              <a:rPr lang="en-US" dirty="0" smtClean="0"/>
              <a:t>3: Reconcile Data in </a:t>
            </a:r>
            <a:r>
              <a:rPr lang="en-US" dirty="0" err="1" smtClean="0"/>
              <a:t>OpenRefine</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44422" y="1846263"/>
            <a:ext cx="6763482" cy="4022725"/>
          </a:xfrm>
        </p:spPr>
      </p:pic>
    </p:spTree>
    <p:extLst>
      <p:ext uri="{BB962C8B-B14F-4D97-AF65-F5344CB8AC3E}">
        <p14:creationId xmlns:p14="http://schemas.microsoft.com/office/powerpoint/2010/main" val="6499173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3: Reconcile Data in </a:t>
            </a:r>
            <a:r>
              <a:rPr lang="en-US" dirty="0" err="1"/>
              <a:t>OpenRefine</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91978" y="1846263"/>
            <a:ext cx="5868369" cy="4022725"/>
          </a:xfrm>
        </p:spPr>
      </p:pic>
    </p:spTree>
    <p:extLst>
      <p:ext uri="{BB962C8B-B14F-4D97-AF65-F5344CB8AC3E}">
        <p14:creationId xmlns:p14="http://schemas.microsoft.com/office/powerpoint/2010/main" val="7029962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l="397" t="8363" r="37940" b="13801"/>
          <a:stretch/>
        </p:blipFill>
        <p:spPr>
          <a:xfrm>
            <a:off x="1825821" y="132347"/>
            <a:ext cx="8540359" cy="6063916"/>
          </a:xfrm>
          <a:prstGeom prst="rect">
            <a:avLst/>
          </a:prstGeom>
        </p:spPr>
      </p:pic>
    </p:spTree>
    <p:extLst>
      <p:ext uri="{BB962C8B-B14F-4D97-AF65-F5344CB8AC3E}">
        <p14:creationId xmlns:p14="http://schemas.microsoft.com/office/powerpoint/2010/main" val="612745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3: Reconcile Data in </a:t>
            </a:r>
            <a:r>
              <a:rPr lang="en-US" dirty="0" err="1"/>
              <a:t>OpenRefine</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87231" y="1846263"/>
            <a:ext cx="5877864" cy="4022725"/>
          </a:xfrm>
        </p:spPr>
      </p:pic>
    </p:spTree>
    <p:extLst>
      <p:ext uri="{BB962C8B-B14F-4D97-AF65-F5344CB8AC3E}">
        <p14:creationId xmlns:p14="http://schemas.microsoft.com/office/powerpoint/2010/main" val="32822038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3: Reconcile Data in </a:t>
            </a:r>
            <a:r>
              <a:rPr lang="en-US" dirty="0" err="1"/>
              <a:t>OpenRefine</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16257" y="2166909"/>
            <a:ext cx="4159486" cy="3761113"/>
          </a:xfrm>
        </p:spPr>
      </p:pic>
    </p:spTree>
    <p:extLst>
      <p:ext uri="{BB962C8B-B14F-4D97-AF65-F5344CB8AC3E}">
        <p14:creationId xmlns:p14="http://schemas.microsoft.com/office/powerpoint/2010/main" val="231459728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3: Reconcile Data in </a:t>
            </a:r>
            <a:r>
              <a:rPr lang="en-US" dirty="0" err="1"/>
              <a:t>OpenRefine</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405028" y="2189828"/>
            <a:ext cx="5381944" cy="3147068"/>
          </a:xfrm>
        </p:spPr>
      </p:pic>
    </p:spTree>
    <p:extLst>
      <p:ext uri="{BB962C8B-B14F-4D97-AF65-F5344CB8AC3E}">
        <p14:creationId xmlns:p14="http://schemas.microsoft.com/office/powerpoint/2010/main" val="33184105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3: Reconcile Data in </a:t>
            </a:r>
            <a:r>
              <a:rPr lang="en-US" dirty="0" err="1"/>
              <a:t>OpenRefine</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644554" y="2071438"/>
            <a:ext cx="4963218" cy="3572374"/>
          </a:xfrm>
        </p:spPr>
      </p:pic>
    </p:spTree>
    <p:extLst>
      <p:ext uri="{BB962C8B-B14F-4D97-AF65-F5344CB8AC3E}">
        <p14:creationId xmlns:p14="http://schemas.microsoft.com/office/powerpoint/2010/main" val="247552892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3: Reconcile Data in </a:t>
            </a:r>
            <a:r>
              <a:rPr lang="en-US" dirty="0" err="1"/>
              <a:t>OpenRefine</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37061" y="2003758"/>
            <a:ext cx="7717878" cy="3836569"/>
          </a:xfrm>
        </p:spPr>
      </p:pic>
    </p:spTree>
    <p:extLst>
      <p:ext uri="{BB962C8B-B14F-4D97-AF65-F5344CB8AC3E}">
        <p14:creationId xmlns:p14="http://schemas.microsoft.com/office/powerpoint/2010/main" val="233728204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3: Reconcile Data in </a:t>
            </a:r>
            <a:r>
              <a:rPr lang="en-US" dirty="0" err="1" smtClean="0"/>
              <a:t>OpenRefine</a:t>
            </a:r>
            <a:endParaRPr lang="en-US" dirty="0"/>
          </a:p>
        </p:txBody>
      </p:sp>
      <p:sp>
        <p:nvSpPr>
          <p:cNvPr id="3" name="Content Placeholder 2"/>
          <p:cNvSpPr>
            <a:spLocks noGrp="1"/>
          </p:cNvSpPr>
          <p:nvPr>
            <p:ph idx="1"/>
          </p:nvPr>
        </p:nvSpPr>
        <p:spPr/>
        <p:txBody>
          <a:bodyPr>
            <a:normAutofit/>
          </a:bodyPr>
          <a:lstStyle/>
          <a:p>
            <a:pPr marL="0" indent="0">
              <a:buNone/>
            </a:pPr>
            <a:r>
              <a:rPr lang="en-US" sz="2800" dirty="0" smtClean="0"/>
              <a:t> - Replaced URL prefix with Author PID prefix.</a:t>
            </a:r>
          </a:p>
          <a:p>
            <a:pPr marL="0" indent="0">
              <a:buNone/>
            </a:pPr>
            <a:r>
              <a:rPr lang="en-US" sz="2800" dirty="0" smtClean="0"/>
              <a:t> </a:t>
            </a:r>
            <a:r>
              <a:rPr lang="en-US" sz="2800" dirty="0"/>
              <a:t>- </a:t>
            </a:r>
            <a:r>
              <a:rPr lang="en-US" sz="2800" dirty="0">
                <a:hlinkClick r:id="rId3"/>
              </a:rPr>
              <a:t>http://</a:t>
            </a:r>
            <a:r>
              <a:rPr lang="en-US" sz="2800" dirty="0" smtClean="0">
                <a:hlinkClick r:id="rId3"/>
              </a:rPr>
              <a:t>gsfcir.gsfc.nasa.gov/authors/id/128120310</a:t>
            </a:r>
            <a:r>
              <a:rPr lang="en-US" sz="2800" dirty="0" smtClean="0"/>
              <a:t> becomes</a:t>
            </a:r>
          </a:p>
          <a:p>
            <a:pPr marL="0" indent="0">
              <a:buNone/>
            </a:pPr>
            <a:r>
              <a:rPr lang="en-US" sz="2800" dirty="0"/>
              <a:t>	</a:t>
            </a:r>
            <a:r>
              <a:rPr lang="en-US" sz="2800" dirty="0" smtClean="0"/>
              <a:t>gsfcirGaca:128120310</a:t>
            </a:r>
          </a:p>
          <a:p>
            <a:pPr marL="0" indent="0">
              <a:buNone/>
            </a:pPr>
            <a:r>
              <a:rPr lang="en-US" sz="2800" dirty="0"/>
              <a:t> </a:t>
            </a:r>
            <a:r>
              <a:rPr lang="en-US" sz="2800" dirty="0" smtClean="0"/>
              <a:t>- Exported as spreadsheet.</a:t>
            </a:r>
          </a:p>
          <a:p>
            <a:pPr marL="0" indent="0">
              <a:buNone/>
            </a:pPr>
            <a:r>
              <a:rPr lang="en-US" sz="2800" dirty="0" smtClean="0"/>
              <a:t> - Removed all columns except Colloquia PID and Author PID</a:t>
            </a:r>
            <a:endParaRPr lang="en-US" sz="2800" dirty="0"/>
          </a:p>
        </p:txBody>
      </p:sp>
    </p:spTree>
    <p:extLst>
      <p:ext uri="{BB962C8B-B14F-4D97-AF65-F5344CB8AC3E}">
        <p14:creationId xmlns:p14="http://schemas.microsoft.com/office/powerpoint/2010/main" val="85665026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4: Updating Colloquia Objects</a:t>
            </a:r>
            <a:endParaRPr lang="en-US" dirty="0"/>
          </a:p>
        </p:txBody>
      </p:sp>
      <p:sp>
        <p:nvSpPr>
          <p:cNvPr id="3" name="Content Placeholder 2"/>
          <p:cNvSpPr>
            <a:spLocks noGrp="1"/>
          </p:cNvSpPr>
          <p:nvPr>
            <p:ph idx="1"/>
          </p:nvPr>
        </p:nvSpPr>
        <p:spPr/>
        <p:txBody>
          <a:bodyPr>
            <a:normAutofit/>
          </a:bodyPr>
          <a:lstStyle/>
          <a:p>
            <a:pPr marL="0" indent="0">
              <a:buNone/>
            </a:pPr>
            <a:r>
              <a:rPr lang="en-US" sz="2800" dirty="0" smtClean="0"/>
              <a:t>Challenges:</a:t>
            </a:r>
          </a:p>
          <a:p>
            <a:pPr marL="0" indent="0">
              <a:buNone/>
            </a:pPr>
            <a:r>
              <a:rPr lang="en-US" sz="2800" dirty="0"/>
              <a:t> </a:t>
            </a:r>
            <a:r>
              <a:rPr lang="en-US" sz="2800" dirty="0" smtClean="0"/>
              <a:t>- Fedora 3 requires complete rewrite of any updated file</a:t>
            </a:r>
          </a:p>
          <a:p>
            <a:pPr marL="0" indent="0">
              <a:buNone/>
            </a:pPr>
            <a:r>
              <a:rPr lang="en-US" sz="2800" dirty="0"/>
              <a:t> </a:t>
            </a:r>
            <a:r>
              <a:rPr lang="en-US" sz="2800" dirty="0" smtClean="0"/>
              <a:t>- Fedora 4 allows partial updates, but using Postman requires object-by-object updates </a:t>
            </a:r>
          </a:p>
        </p:txBody>
      </p:sp>
    </p:spTree>
    <p:extLst>
      <p:ext uri="{BB962C8B-B14F-4D97-AF65-F5344CB8AC3E}">
        <p14:creationId xmlns:p14="http://schemas.microsoft.com/office/powerpoint/2010/main" val="6200992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4a: Updating Fedora 3</a:t>
            </a:r>
            <a:endParaRPr lang="en-US" dirty="0"/>
          </a:p>
        </p:txBody>
      </p:sp>
      <p:sp>
        <p:nvSpPr>
          <p:cNvPr id="3" name="Content Placeholder 2"/>
          <p:cNvSpPr>
            <a:spLocks noGrp="1"/>
          </p:cNvSpPr>
          <p:nvPr>
            <p:ph idx="1"/>
          </p:nvPr>
        </p:nvSpPr>
        <p:spPr/>
        <p:txBody>
          <a:bodyPr>
            <a:normAutofit/>
          </a:bodyPr>
          <a:lstStyle/>
          <a:p>
            <a:r>
              <a:rPr lang="en-US" sz="2800" dirty="0" smtClean="0"/>
              <a:t>- Language: Fedora Batch Modify XML</a:t>
            </a:r>
          </a:p>
          <a:p>
            <a:r>
              <a:rPr lang="en-US" sz="2800" dirty="0" smtClean="0"/>
              <a:t>- Minimal wrapper but complete </a:t>
            </a:r>
            <a:r>
              <a:rPr lang="en-US" sz="2800" dirty="0" err="1" smtClean="0"/>
              <a:t>datastream</a:t>
            </a:r>
            <a:r>
              <a:rPr lang="en-US" sz="2800" dirty="0" smtClean="0"/>
              <a:t> contents</a:t>
            </a:r>
          </a:p>
          <a:p>
            <a:r>
              <a:rPr lang="en-US" sz="2800" dirty="0" smtClean="0"/>
              <a:t>- All RELS-EXT data can be extracted through the &lt;#</a:t>
            </a:r>
            <a:r>
              <a:rPr lang="en-US" sz="2800" dirty="0" err="1" smtClean="0"/>
              <a:t>ri</a:t>
            </a:r>
            <a:r>
              <a:rPr lang="en-US" sz="2800" dirty="0" smtClean="0"/>
              <a:t>&gt;</a:t>
            </a:r>
          </a:p>
          <a:p>
            <a:r>
              <a:rPr lang="en-US" sz="2800" dirty="0" smtClean="0"/>
              <a:t>- Broke down into steps:</a:t>
            </a:r>
          </a:p>
          <a:p>
            <a:pPr marL="201168" lvl="1" indent="0">
              <a:buNone/>
            </a:pPr>
            <a:r>
              <a:rPr lang="en-US" sz="2600" dirty="0" smtClean="0"/>
              <a:t>	</a:t>
            </a:r>
            <a:r>
              <a:rPr lang="en-US" sz="2800" dirty="0"/>
              <a:t>•</a:t>
            </a:r>
            <a:r>
              <a:rPr lang="en-US" sz="2600" dirty="0" smtClean="0"/>
              <a:t> What is the same across Colloquia RELS-EXT?</a:t>
            </a:r>
          </a:p>
          <a:p>
            <a:pPr marL="201168" lvl="1" indent="0">
              <a:buNone/>
            </a:pPr>
            <a:r>
              <a:rPr lang="en-US" sz="2600" dirty="0"/>
              <a:t>	</a:t>
            </a:r>
            <a:r>
              <a:rPr lang="en-US" sz="2800" dirty="0"/>
              <a:t>•</a:t>
            </a:r>
            <a:r>
              <a:rPr lang="en-US" sz="2600" dirty="0" smtClean="0"/>
              <a:t> What is different? </a:t>
            </a:r>
          </a:p>
          <a:p>
            <a:pPr marL="201168" lvl="1" indent="0">
              <a:buNone/>
            </a:pPr>
            <a:r>
              <a:rPr lang="en-US" sz="2600" dirty="0"/>
              <a:t>	</a:t>
            </a:r>
            <a:r>
              <a:rPr lang="en-US" sz="2800" dirty="0" smtClean="0"/>
              <a:t>• What will the new info be?</a:t>
            </a:r>
            <a:endParaRPr lang="en-US" sz="2600" dirty="0" smtClean="0"/>
          </a:p>
        </p:txBody>
      </p:sp>
    </p:spTree>
    <p:extLst>
      <p:ext uri="{BB962C8B-B14F-4D97-AF65-F5344CB8AC3E}">
        <p14:creationId xmlns:p14="http://schemas.microsoft.com/office/powerpoint/2010/main" val="217856925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sp>
        <p:nvSpPr>
          <p:cNvPr id="3" name="Content Placeholder 2"/>
          <p:cNvSpPr>
            <a:spLocks noGrp="1"/>
          </p:cNvSpPr>
          <p:nvPr>
            <p:ph idx="1"/>
          </p:nvPr>
        </p:nvSpPr>
        <p:spPr/>
        <p:txBody>
          <a:bodyPr>
            <a:normAutofit/>
          </a:bodyPr>
          <a:lstStyle/>
          <a:p>
            <a:r>
              <a:rPr lang="en-US" sz="2800" dirty="0" smtClean="0"/>
              <a:t>- Same:</a:t>
            </a:r>
          </a:p>
          <a:p>
            <a:pPr marL="384048" lvl="2" indent="0">
              <a:buNone/>
            </a:pPr>
            <a:r>
              <a:rPr lang="en-US" sz="2200" dirty="0" smtClean="0"/>
              <a:t>	</a:t>
            </a:r>
            <a:r>
              <a:rPr lang="en-US" sz="2600" dirty="0"/>
              <a:t>•</a:t>
            </a:r>
            <a:r>
              <a:rPr lang="en-US" sz="2600" dirty="0" smtClean="0"/>
              <a:t> Collection membership </a:t>
            </a:r>
            <a:r>
              <a:rPr lang="en-US" sz="2600" dirty="0"/>
              <a:t>–</a:t>
            </a:r>
            <a:r>
              <a:rPr lang="en-US" sz="2600" dirty="0" smtClean="0"/>
              <a:t> </a:t>
            </a:r>
            <a:r>
              <a:rPr lang="en-US" sz="2600" dirty="0" err="1" smtClean="0"/>
              <a:t>rel:isMemberOfCollection</a:t>
            </a:r>
            <a:endParaRPr lang="en-US" sz="2600" dirty="0" smtClean="0"/>
          </a:p>
          <a:p>
            <a:pPr marL="384048" lvl="2" indent="0">
              <a:buNone/>
            </a:pPr>
            <a:r>
              <a:rPr lang="en-US" sz="2600" dirty="0"/>
              <a:t>	</a:t>
            </a:r>
            <a:r>
              <a:rPr lang="en-US" sz="2600" dirty="0" smtClean="0"/>
              <a:t>• Models </a:t>
            </a:r>
            <a:r>
              <a:rPr lang="en-US" sz="2600" dirty="0"/>
              <a:t>–</a:t>
            </a:r>
            <a:r>
              <a:rPr lang="en-US" sz="2600" dirty="0" smtClean="0"/>
              <a:t> </a:t>
            </a:r>
            <a:r>
              <a:rPr lang="en-US" sz="2600" dirty="0" err="1" smtClean="0"/>
              <a:t>fedora-model:hasModel</a:t>
            </a:r>
            <a:endParaRPr lang="en-US" sz="2600" dirty="0"/>
          </a:p>
          <a:p>
            <a:pPr marL="201168" lvl="1" indent="0">
              <a:buNone/>
            </a:pPr>
            <a:r>
              <a:rPr lang="en-US" sz="3000" dirty="0" smtClean="0"/>
              <a:t>- </a:t>
            </a:r>
            <a:r>
              <a:rPr lang="en-US" sz="2800" dirty="0" smtClean="0"/>
              <a:t>Different</a:t>
            </a:r>
            <a:r>
              <a:rPr lang="en-US" sz="3000" dirty="0" smtClean="0"/>
              <a:t>:</a:t>
            </a:r>
          </a:p>
          <a:p>
            <a:pPr marL="917120" lvl="5" indent="0">
              <a:buNone/>
            </a:pPr>
            <a:r>
              <a:rPr lang="en-US" sz="2600" dirty="0" smtClean="0"/>
              <a:t>• </a:t>
            </a:r>
            <a:r>
              <a:rPr lang="en-US" sz="2600" dirty="0" err="1" smtClean="0"/>
              <a:t>Subcollection</a:t>
            </a:r>
            <a:r>
              <a:rPr lang="en-US" sz="2600" dirty="0" smtClean="0"/>
              <a:t> membership – </a:t>
            </a:r>
            <a:r>
              <a:rPr lang="en-US" sz="2600" dirty="0" err="1" smtClean="0"/>
              <a:t>rel:isMemberOf</a:t>
            </a:r>
            <a:endParaRPr lang="en-US" sz="2600" dirty="0"/>
          </a:p>
          <a:p>
            <a:pPr marL="201168" lvl="1" indent="0">
              <a:buNone/>
            </a:pPr>
            <a:r>
              <a:rPr lang="en-US" sz="2800" dirty="0" smtClean="0"/>
              <a:t>- New:</a:t>
            </a:r>
          </a:p>
          <a:p>
            <a:pPr marL="917120" lvl="5" indent="0">
              <a:buNone/>
            </a:pPr>
            <a:r>
              <a:rPr lang="en-US" sz="2600" dirty="0" smtClean="0"/>
              <a:t>• Author relationship – </a:t>
            </a:r>
            <a:r>
              <a:rPr lang="en-US" sz="2600" dirty="0" err="1" smtClean="0"/>
              <a:t>rel:isPartOf</a:t>
            </a:r>
            <a:endParaRPr lang="en-US" sz="2600" dirty="0"/>
          </a:p>
        </p:txBody>
      </p:sp>
    </p:spTree>
    <p:extLst>
      <p:ext uri="{BB962C8B-B14F-4D97-AF65-F5344CB8AC3E}">
        <p14:creationId xmlns:p14="http://schemas.microsoft.com/office/powerpoint/2010/main" val="223555532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sp>
        <p:nvSpPr>
          <p:cNvPr id="3" name="Content Placeholder 2"/>
          <p:cNvSpPr>
            <a:spLocks noGrp="1"/>
          </p:cNvSpPr>
          <p:nvPr>
            <p:ph idx="1"/>
          </p:nvPr>
        </p:nvSpPr>
        <p:spPr/>
        <p:txBody>
          <a:bodyPr>
            <a:normAutofit/>
          </a:bodyPr>
          <a:lstStyle/>
          <a:p>
            <a:r>
              <a:rPr lang="en-US" sz="2800" dirty="0" smtClean="0"/>
              <a:t>- Extracted Colloquia PIDs and </a:t>
            </a:r>
            <a:r>
              <a:rPr lang="en-US" sz="2800" dirty="0" err="1" smtClean="0"/>
              <a:t>Subcollection</a:t>
            </a:r>
            <a:r>
              <a:rPr lang="en-US" sz="2800" dirty="0" smtClean="0"/>
              <a:t> PIDs from &lt;#</a:t>
            </a:r>
            <a:r>
              <a:rPr lang="en-US" sz="2800" dirty="0" err="1" smtClean="0"/>
              <a:t>ri</a:t>
            </a:r>
            <a:r>
              <a:rPr lang="en-US" sz="2800" dirty="0" smtClean="0"/>
              <a:t>&gt;</a:t>
            </a:r>
          </a:p>
          <a:p>
            <a:r>
              <a:rPr lang="en-US" sz="2800" dirty="0" smtClean="0"/>
              <a:t>- Combined in Excel with Colloquia PIDs and Author PID.</a:t>
            </a:r>
          </a:p>
          <a:p>
            <a:r>
              <a:rPr lang="en-US" sz="2800" dirty="0" smtClean="0"/>
              <a:t>- Result file:</a:t>
            </a:r>
            <a:endParaRPr lang="en-US" sz="2600" dirty="0" smtClean="0"/>
          </a:p>
          <a:p>
            <a:r>
              <a:rPr lang="en-US" sz="2600" dirty="0" smtClean="0"/>
              <a:t>Colloquia PID		</a:t>
            </a:r>
            <a:r>
              <a:rPr lang="en-US" sz="2600" dirty="0" err="1" smtClean="0"/>
              <a:t>Subcollection</a:t>
            </a:r>
            <a:r>
              <a:rPr lang="en-US" sz="2600" dirty="0" smtClean="0"/>
              <a:t> PID		</a:t>
            </a:r>
            <a:r>
              <a:rPr lang="en-US" sz="2600" dirty="0"/>
              <a:t> Author PID</a:t>
            </a:r>
            <a:endParaRPr lang="en-US" sz="2600" dirty="0" smtClean="0"/>
          </a:p>
          <a:p>
            <a:endParaRPr lang="en-US" sz="2600" dirty="0"/>
          </a:p>
          <a:p>
            <a:pPr marL="0" indent="0">
              <a:buNone/>
            </a:pPr>
            <a:r>
              <a:rPr lang="en-US" sz="2600" dirty="0" smtClean="0"/>
              <a:t> - One line per relationship. No order.</a:t>
            </a:r>
            <a:endParaRPr lang="en-US" sz="2800" dirty="0" smtClean="0"/>
          </a:p>
        </p:txBody>
      </p:sp>
    </p:spTree>
    <p:extLst>
      <p:ext uri="{BB962C8B-B14F-4D97-AF65-F5344CB8AC3E}">
        <p14:creationId xmlns:p14="http://schemas.microsoft.com/office/powerpoint/2010/main" val="32789541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Challenge</a:t>
            </a:r>
            <a:endParaRPr lang="en-US" dirty="0"/>
          </a:p>
        </p:txBody>
      </p:sp>
      <p:pic>
        <p:nvPicPr>
          <p:cNvPr id="8"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444346" y="1846263"/>
            <a:ext cx="5363633" cy="4022725"/>
          </a:xfrm>
        </p:spPr>
      </p:pic>
    </p:spTree>
    <p:extLst>
      <p:ext uri="{BB962C8B-B14F-4D97-AF65-F5344CB8AC3E}">
        <p14:creationId xmlns:p14="http://schemas.microsoft.com/office/powerpoint/2010/main" val="254471453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60455" y="2827422"/>
            <a:ext cx="6532050" cy="1609794"/>
          </a:xfrm>
        </p:spPr>
      </p:pic>
    </p:spTree>
    <p:extLst>
      <p:ext uri="{BB962C8B-B14F-4D97-AF65-F5344CB8AC3E}">
        <p14:creationId xmlns:p14="http://schemas.microsoft.com/office/powerpoint/2010/main" val="278585047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46339" y="2137644"/>
            <a:ext cx="4360281" cy="3880878"/>
          </a:xfrm>
        </p:spPr>
      </p:pic>
    </p:spTree>
    <p:extLst>
      <p:ext uri="{BB962C8B-B14F-4D97-AF65-F5344CB8AC3E}">
        <p14:creationId xmlns:p14="http://schemas.microsoft.com/office/powerpoint/2010/main" val="379720540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78229" y="2707105"/>
            <a:ext cx="6296502" cy="1894213"/>
          </a:xfrm>
        </p:spPr>
      </p:pic>
    </p:spTree>
    <p:extLst>
      <p:ext uri="{BB962C8B-B14F-4D97-AF65-F5344CB8AC3E}">
        <p14:creationId xmlns:p14="http://schemas.microsoft.com/office/powerpoint/2010/main" val="386933079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9976" y="2171465"/>
            <a:ext cx="3572374" cy="3372321"/>
          </a:xfrm>
        </p:spPr>
      </p:pic>
    </p:spTree>
    <p:extLst>
      <p:ext uri="{BB962C8B-B14F-4D97-AF65-F5344CB8AC3E}">
        <p14:creationId xmlns:p14="http://schemas.microsoft.com/office/powerpoint/2010/main" val="268187617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8134" y="2771624"/>
            <a:ext cx="3096057" cy="2172003"/>
          </a:xfrm>
        </p:spPr>
      </p:pic>
    </p:spTree>
    <p:extLst>
      <p:ext uri="{BB962C8B-B14F-4D97-AF65-F5344CB8AC3E}">
        <p14:creationId xmlns:p14="http://schemas.microsoft.com/office/powerpoint/2010/main" val="150359185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93002" y="3176340"/>
            <a:ext cx="11205997" cy="399666"/>
          </a:xfrm>
        </p:spPr>
      </p:pic>
    </p:spTree>
    <p:extLst>
      <p:ext uri="{BB962C8B-B14F-4D97-AF65-F5344CB8AC3E}">
        <p14:creationId xmlns:p14="http://schemas.microsoft.com/office/powerpoint/2010/main" val="144647813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sp>
        <p:nvSpPr>
          <p:cNvPr id="3" name="Content Placeholder 2"/>
          <p:cNvSpPr>
            <a:spLocks noGrp="1"/>
          </p:cNvSpPr>
          <p:nvPr>
            <p:ph idx="1"/>
          </p:nvPr>
        </p:nvSpPr>
        <p:spPr/>
        <p:txBody>
          <a:bodyPr>
            <a:normAutofit/>
          </a:bodyPr>
          <a:lstStyle/>
          <a:p>
            <a:r>
              <a:rPr lang="en-US" sz="2800" dirty="0" smtClean="0"/>
              <a:t>Result:</a:t>
            </a:r>
          </a:p>
          <a:p>
            <a:r>
              <a:rPr lang="en-US" sz="2800" dirty="0" smtClean="0"/>
              <a:t>- Tab-separated rows of comma-separated PIDs.</a:t>
            </a:r>
          </a:p>
          <a:p>
            <a:r>
              <a:rPr lang="en-US" sz="2800" dirty="0" smtClean="0"/>
              <a:t>Transforming:</a:t>
            </a:r>
          </a:p>
          <a:p>
            <a:r>
              <a:rPr lang="en-US" sz="2800" dirty="0" smtClean="0"/>
              <a:t>- Basic template for finished RELS-EXT</a:t>
            </a:r>
          </a:p>
          <a:p>
            <a:r>
              <a:rPr lang="en-US" sz="2800" dirty="0" smtClean="0"/>
              <a:t>- Regular Expression using capture and </a:t>
            </a:r>
            <a:r>
              <a:rPr lang="en-US" sz="2800" dirty="0" err="1" smtClean="0"/>
              <a:t>backreferences</a:t>
            </a:r>
            <a:r>
              <a:rPr lang="en-US" sz="2800" dirty="0" smtClean="0"/>
              <a:t>, to populate template</a:t>
            </a:r>
          </a:p>
          <a:p>
            <a:endParaRPr lang="en-US" sz="2800" dirty="0"/>
          </a:p>
        </p:txBody>
      </p:sp>
    </p:spTree>
    <p:extLst>
      <p:ext uri="{BB962C8B-B14F-4D97-AF65-F5344CB8AC3E}">
        <p14:creationId xmlns:p14="http://schemas.microsoft.com/office/powerpoint/2010/main" val="344238715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sp>
        <p:nvSpPr>
          <p:cNvPr id="3" name="Content Placeholder 2"/>
          <p:cNvSpPr>
            <a:spLocks noGrp="1"/>
          </p:cNvSpPr>
          <p:nvPr>
            <p:ph idx="1"/>
          </p:nvPr>
        </p:nvSpPr>
        <p:spPr/>
        <p:txBody>
          <a:bodyPr>
            <a:normAutofit/>
          </a:bodyPr>
          <a:lstStyle/>
          <a:p>
            <a:r>
              <a:rPr lang="en-US" sz="2800" dirty="0" smtClean="0"/>
              <a:t>Sample line:</a:t>
            </a:r>
          </a:p>
          <a:p>
            <a:r>
              <a:rPr lang="en-US" sz="2800" dirty="0" smtClean="0"/>
              <a:t>gsfcirCollq:5056</a:t>
            </a:r>
            <a:r>
              <a:rPr lang="en-US" sz="2800" dirty="0"/>
              <a:t>	subcollection:5	gsfcirGaca:196599745, gsfcirGaca:530890245, </a:t>
            </a:r>
            <a:r>
              <a:rPr lang="en-US" sz="2800" dirty="0" smtClean="0"/>
              <a:t>gsfcirGaca:939436726</a:t>
            </a:r>
          </a:p>
          <a:p>
            <a:r>
              <a:rPr lang="en-US" sz="2800" dirty="0" smtClean="0"/>
              <a:t>Sample Matching Regex:</a:t>
            </a:r>
            <a:endParaRPr lang="en-US" sz="2800" dirty="0"/>
          </a:p>
          <a:p>
            <a:r>
              <a:rPr lang="en-US" sz="2800" dirty="0"/>
              <a:t>(</a:t>
            </a:r>
            <a:r>
              <a:rPr lang="en-US" sz="2800" dirty="0" err="1"/>
              <a:t>gsfcirCollq</a:t>
            </a:r>
            <a:r>
              <a:rPr lang="en-US" sz="2800" dirty="0"/>
              <a:t>:\d{1,4})\t(</a:t>
            </a:r>
            <a:r>
              <a:rPr lang="en-US" sz="2800" dirty="0" err="1"/>
              <a:t>subcollection</a:t>
            </a:r>
            <a:r>
              <a:rPr lang="en-US" sz="2800" dirty="0"/>
              <a:t>:\d)\t(</a:t>
            </a:r>
            <a:r>
              <a:rPr lang="en-US" sz="2800" dirty="0" err="1"/>
              <a:t>gsfcirGaca</a:t>
            </a:r>
            <a:r>
              <a:rPr lang="en-US" sz="2800" dirty="0"/>
              <a:t>:\d{9}), (</a:t>
            </a:r>
            <a:r>
              <a:rPr lang="en-US" sz="2800" dirty="0" err="1"/>
              <a:t>gsfcirGaca</a:t>
            </a:r>
            <a:r>
              <a:rPr lang="en-US" sz="2800" dirty="0"/>
              <a:t>:\d{9}), (</a:t>
            </a:r>
            <a:r>
              <a:rPr lang="en-US" sz="2800" dirty="0" err="1"/>
              <a:t>gsfcirGaca</a:t>
            </a:r>
            <a:r>
              <a:rPr lang="en-US" sz="2800" dirty="0"/>
              <a:t>:\d{9})</a:t>
            </a:r>
          </a:p>
        </p:txBody>
      </p:sp>
    </p:spTree>
    <p:extLst>
      <p:ext uri="{BB962C8B-B14F-4D97-AF65-F5344CB8AC3E}">
        <p14:creationId xmlns:p14="http://schemas.microsoft.com/office/powerpoint/2010/main" val="402123550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sp>
        <p:nvSpPr>
          <p:cNvPr id="3" name="Content Placeholder 2"/>
          <p:cNvSpPr>
            <a:spLocks noGrp="1"/>
          </p:cNvSpPr>
          <p:nvPr>
            <p:ph idx="1"/>
          </p:nvPr>
        </p:nvSpPr>
        <p:spPr/>
        <p:txBody>
          <a:bodyPr>
            <a:normAutofit fontScale="55000" lnSpcReduction="20000"/>
          </a:bodyPr>
          <a:lstStyle/>
          <a:p>
            <a:r>
              <a:rPr lang="en-US" dirty="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fbm:modifyDatastream</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pid</a:t>
            </a:r>
            <a:r>
              <a:rPr lang="en-US" dirty="0">
                <a:latin typeface="Courier New" panose="02070309020205020404" pitchFamily="49" charset="0"/>
                <a:cs typeface="Courier New" panose="02070309020205020404" pitchFamily="49" charset="0"/>
              </a:rPr>
              <a:t>="\1" </a:t>
            </a:r>
            <a:r>
              <a:rPr lang="en-US" dirty="0" err="1">
                <a:latin typeface="Courier New" panose="02070309020205020404" pitchFamily="49" charset="0"/>
                <a:cs typeface="Courier New" panose="02070309020205020404" pitchFamily="49" charset="0"/>
              </a:rPr>
              <a:t>dsID</a:t>
            </a:r>
            <a:r>
              <a:rPr lang="en-US" dirty="0">
                <a:latin typeface="Courier New" panose="02070309020205020404" pitchFamily="49" charset="0"/>
                <a:cs typeface="Courier New" panose="02070309020205020404" pitchFamily="49" charset="0"/>
              </a:rPr>
              <a:t>="RELS-EXT" </a:t>
            </a:r>
            <a:r>
              <a:rPr lang="en-US" dirty="0" err="1">
                <a:latin typeface="Courier New" panose="02070309020205020404" pitchFamily="49" charset="0"/>
                <a:cs typeface="Courier New" panose="02070309020205020404" pitchFamily="49" charset="0"/>
              </a:rPr>
              <a:t>dsControlGroupType</a:t>
            </a:r>
            <a:r>
              <a:rPr lang="en-US" dirty="0">
                <a:latin typeface="Courier New" panose="02070309020205020404" pitchFamily="49" charset="0"/>
                <a:cs typeface="Courier New" panose="02070309020205020404" pitchFamily="49" charset="0"/>
              </a:rPr>
              <a:t>="X" </a:t>
            </a:r>
            <a:r>
              <a:rPr lang="en-US" dirty="0" err="1">
                <a:latin typeface="Courier New" panose="02070309020205020404" pitchFamily="49" charset="0"/>
                <a:cs typeface="Courier New" panose="02070309020205020404" pitchFamily="49" charset="0"/>
              </a:rPr>
              <a:t>dsLabel</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colloquia_RELS-EXT_ds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logMessage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BatchModify</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modifyDatastream</a:t>
            </a:r>
            <a:r>
              <a:rPr lang="en-US" dirty="0" smtClean="0">
                <a:latin typeface="Courier New" panose="02070309020205020404" pitchFamily="49" charset="0"/>
                <a:cs typeface="Courier New" panose="02070309020205020404" pitchFamily="49" charset="0"/>
              </a:rPr>
              <a:t>"&gt;</a:t>
            </a:r>
          </a:p>
          <a:p>
            <a:r>
              <a:rPr lang="en-US" dirty="0" smtClean="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fbm:xmlData</a:t>
            </a:r>
            <a:r>
              <a:rPr lang="en-US" dirty="0">
                <a:latin typeface="Courier New" panose="02070309020205020404" pitchFamily="49" charset="0"/>
                <a:cs typeface="Courier New" panose="02070309020205020404" pitchFamily="49" charset="0"/>
              </a:rPr>
              <a:t>&gt;</a:t>
            </a:r>
          </a:p>
          <a:p>
            <a:r>
              <a:rPr lang="en-US" dirty="0">
                <a:latin typeface="Courier New" panose="02070309020205020404" pitchFamily="49" charset="0"/>
                <a:cs typeface="Courier New" panose="02070309020205020404" pitchFamily="49" charset="0"/>
              </a:rPr>
              <a:t>  &lt;</a:t>
            </a:r>
            <a:r>
              <a:rPr lang="en-US" dirty="0" err="1">
                <a:latin typeface="Courier New" panose="02070309020205020404" pitchFamily="49" charset="0"/>
                <a:cs typeface="Courier New" panose="02070309020205020404" pitchFamily="49" charset="0"/>
              </a:rPr>
              <a:t>rdf:RDF</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xmlns:rel</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info:fedora</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fedora-system:def</a:t>
            </a:r>
            <a:r>
              <a:rPr lang="en-US" dirty="0">
                <a:latin typeface="Courier New" panose="02070309020205020404" pitchFamily="49" charset="0"/>
                <a:cs typeface="Courier New" panose="02070309020205020404" pitchFamily="49" charset="0"/>
              </a:rPr>
              <a:t>/relations-external#" </a:t>
            </a:r>
            <a:r>
              <a:rPr lang="en-US" dirty="0" err="1">
                <a:latin typeface="Courier New" panose="02070309020205020404" pitchFamily="49" charset="0"/>
                <a:cs typeface="Courier New" panose="02070309020205020404" pitchFamily="49" charset="0"/>
              </a:rPr>
              <a:t>xmlns:fedora-model</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info:fedora</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fedora-system:def</a:t>
            </a:r>
            <a:r>
              <a:rPr lang="en-US" dirty="0">
                <a:latin typeface="Courier New" panose="02070309020205020404" pitchFamily="49" charset="0"/>
                <a:cs typeface="Courier New" panose="02070309020205020404" pitchFamily="49" charset="0"/>
              </a:rPr>
              <a:t>/model#" </a:t>
            </a:r>
            <a:r>
              <a:rPr lang="en-US" dirty="0" err="1">
                <a:latin typeface="Courier New" panose="02070309020205020404" pitchFamily="49" charset="0"/>
                <a:cs typeface="Courier New" panose="02070309020205020404" pitchFamily="49" charset="0"/>
              </a:rPr>
              <a:t>xmlns:rdf</a:t>
            </a:r>
            <a:r>
              <a:rPr lang="en-US" dirty="0">
                <a:latin typeface="Courier New" panose="02070309020205020404" pitchFamily="49" charset="0"/>
                <a:cs typeface="Courier New" panose="02070309020205020404" pitchFamily="49" charset="0"/>
              </a:rPr>
              <a:t>="http://www.w3.org/1999/02/22-rdf-syntax-ns#"&gt;</a:t>
            </a:r>
          </a:p>
          <a:p>
            <a:r>
              <a:rPr lang="en-US" dirty="0">
                <a:latin typeface="Courier New" panose="02070309020205020404" pitchFamily="49" charset="0"/>
                <a:cs typeface="Courier New" panose="02070309020205020404" pitchFamily="49" charset="0"/>
              </a:rPr>
              <a:t>    &lt;</a:t>
            </a:r>
            <a:r>
              <a:rPr lang="en-US" dirty="0" err="1">
                <a:latin typeface="Courier New" panose="02070309020205020404" pitchFamily="49" charset="0"/>
                <a:cs typeface="Courier New" panose="02070309020205020404" pitchFamily="49" charset="0"/>
              </a:rPr>
              <a:t>rdf:Description</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rdf:about</a:t>
            </a:r>
            <a:r>
              <a:rPr lang="en-US" dirty="0">
                <a:latin typeface="Courier New" panose="02070309020205020404" pitchFamily="49" charset="0"/>
                <a:cs typeface="Courier New" panose="02070309020205020404" pitchFamily="49" charset="0"/>
              </a:rPr>
              <a:t>="\1"&gt;</a:t>
            </a:r>
          </a:p>
          <a:p>
            <a:r>
              <a:rPr lang="en-US" dirty="0">
                <a:latin typeface="Courier New" panose="02070309020205020404" pitchFamily="49" charset="0"/>
                <a:cs typeface="Courier New" panose="02070309020205020404" pitchFamily="49" charset="0"/>
              </a:rPr>
              <a:t>      &lt;</a:t>
            </a:r>
            <a:r>
              <a:rPr lang="en-US" dirty="0" err="1">
                <a:latin typeface="Courier New" panose="02070309020205020404" pitchFamily="49" charset="0"/>
                <a:cs typeface="Courier New" panose="02070309020205020404" pitchFamily="49" charset="0"/>
              </a:rPr>
              <a:t>rel:isMemberOfCollection</a:t>
            </a:r>
            <a:r>
              <a:rPr lang="en-US" dirty="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rdf:resource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info:fedora</a:t>
            </a:r>
            <a:r>
              <a:rPr lang="en-US" dirty="0">
                <a:latin typeface="Courier New" panose="02070309020205020404" pitchFamily="49" charset="0"/>
                <a:cs typeface="Courier New" panose="02070309020205020404" pitchFamily="49" charset="0"/>
              </a:rPr>
              <a:t>/collection:3"/&gt;</a:t>
            </a:r>
          </a:p>
          <a:p>
            <a:r>
              <a:rPr lang="en-US" dirty="0">
                <a:latin typeface="Courier New" panose="02070309020205020404" pitchFamily="49" charset="0"/>
                <a:cs typeface="Courier New" panose="02070309020205020404" pitchFamily="49" charset="0"/>
              </a:rPr>
              <a:t>      &lt;</a:t>
            </a:r>
            <a:r>
              <a:rPr lang="en-US" dirty="0" err="1">
                <a:latin typeface="Courier New" panose="02070309020205020404" pitchFamily="49" charset="0"/>
                <a:cs typeface="Courier New" panose="02070309020205020404" pitchFamily="49" charset="0"/>
              </a:rPr>
              <a:t>rel:isMemberOf</a:t>
            </a:r>
            <a:r>
              <a:rPr lang="en-US" dirty="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rdf:resource</a:t>
            </a:r>
            <a:r>
              <a:rPr lang="en-US" dirty="0">
                <a:latin typeface="Courier New" panose="02070309020205020404" pitchFamily="49" charset="0"/>
                <a:cs typeface="Courier New" panose="02070309020205020404" pitchFamily="49" charset="0"/>
              </a:rPr>
              <a:t>="\2"/&gt;</a:t>
            </a:r>
          </a:p>
          <a:p>
            <a:r>
              <a:rPr lang="en-US" dirty="0">
                <a:latin typeface="Courier New" panose="02070309020205020404" pitchFamily="49" charset="0"/>
                <a:cs typeface="Courier New" panose="02070309020205020404" pitchFamily="49" charset="0"/>
              </a:rPr>
              <a:t>      &lt;</a:t>
            </a:r>
            <a:r>
              <a:rPr lang="en-US" dirty="0" err="1">
                <a:latin typeface="Courier New" panose="02070309020205020404" pitchFamily="49" charset="0"/>
                <a:cs typeface="Courier New" panose="02070309020205020404" pitchFamily="49" charset="0"/>
              </a:rPr>
              <a:t>fedora-model:hasModel</a:t>
            </a:r>
            <a:r>
              <a:rPr lang="en-US" dirty="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rdf:resource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info:fedora</a:t>
            </a:r>
            <a:r>
              <a:rPr lang="en-US" dirty="0">
                <a:latin typeface="Courier New" panose="02070309020205020404" pitchFamily="49" charset="0"/>
                <a:cs typeface="Courier New" panose="02070309020205020404" pitchFamily="49" charset="0"/>
              </a:rPr>
              <a:t>/cmodel:2"/&gt;</a:t>
            </a:r>
          </a:p>
          <a:p>
            <a:r>
              <a:rPr lang="en-US" dirty="0">
                <a:latin typeface="Courier New" panose="02070309020205020404" pitchFamily="49" charset="0"/>
                <a:cs typeface="Courier New" panose="02070309020205020404" pitchFamily="49" charset="0"/>
              </a:rPr>
              <a:t>      &lt;</a:t>
            </a:r>
            <a:r>
              <a:rPr lang="en-US" dirty="0" err="1">
                <a:latin typeface="Courier New" panose="02070309020205020404" pitchFamily="49" charset="0"/>
                <a:cs typeface="Courier New" panose="02070309020205020404" pitchFamily="49" charset="0"/>
              </a:rPr>
              <a:t>fedora-model:hasModel</a:t>
            </a:r>
            <a:r>
              <a:rPr lang="en-US" dirty="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rdf:resource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info:fedora</a:t>
            </a:r>
            <a:r>
              <a:rPr lang="en-US" dirty="0">
                <a:latin typeface="Courier New" panose="02070309020205020404" pitchFamily="49" charset="0"/>
                <a:cs typeface="Courier New" panose="02070309020205020404" pitchFamily="49" charset="0"/>
              </a:rPr>
              <a:t>/cmodel:4"/&gt;</a:t>
            </a:r>
          </a:p>
          <a:p>
            <a:r>
              <a:rPr lang="en-US" dirty="0">
                <a:latin typeface="Courier New" panose="02070309020205020404" pitchFamily="49" charset="0"/>
                <a:cs typeface="Courier New" panose="02070309020205020404" pitchFamily="49" charset="0"/>
              </a:rPr>
              <a:t>      &lt;</a:t>
            </a:r>
            <a:r>
              <a:rPr lang="en-US" dirty="0" err="1">
                <a:latin typeface="Courier New" panose="02070309020205020404" pitchFamily="49" charset="0"/>
                <a:cs typeface="Courier New" panose="02070309020205020404" pitchFamily="49" charset="0"/>
              </a:rPr>
              <a:t>rel:isPartOf</a:t>
            </a:r>
            <a:r>
              <a:rPr lang="en-US" dirty="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rdf:resource</a:t>
            </a:r>
            <a:r>
              <a:rPr lang="en-US" dirty="0">
                <a:latin typeface="Courier New" panose="02070309020205020404" pitchFamily="49" charset="0"/>
                <a:cs typeface="Courier New" panose="02070309020205020404" pitchFamily="49" charset="0"/>
              </a:rPr>
              <a:t>="\3"/&gt;</a:t>
            </a:r>
          </a:p>
          <a:p>
            <a:r>
              <a:rPr lang="en-US" dirty="0">
                <a:latin typeface="Courier New" panose="02070309020205020404" pitchFamily="49" charset="0"/>
                <a:cs typeface="Courier New" panose="02070309020205020404" pitchFamily="49" charset="0"/>
              </a:rPr>
              <a:t>    &lt;/</a:t>
            </a:r>
            <a:r>
              <a:rPr lang="en-US" dirty="0" err="1">
                <a:latin typeface="Courier New" panose="02070309020205020404" pitchFamily="49" charset="0"/>
                <a:cs typeface="Courier New" panose="02070309020205020404" pitchFamily="49" charset="0"/>
              </a:rPr>
              <a:t>rdf:Description</a:t>
            </a:r>
            <a:r>
              <a:rPr lang="en-US" dirty="0">
                <a:latin typeface="Courier New" panose="02070309020205020404" pitchFamily="49" charset="0"/>
                <a:cs typeface="Courier New" panose="02070309020205020404" pitchFamily="49" charset="0"/>
              </a:rPr>
              <a:t>&gt;</a:t>
            </a:r>
          </a:p>
          <a:p>
            <a:r>
              <a:rPr lang="en-US" dirty="0">
                <a:latin typeface="Courier New" panose="02070309020205020404" pitchFamily="49" charset="0"/>
                <a:cs typeface="Courier New" panose="02070309020205020404" pitchFamily="49" charset="0"/>
              </a:rPr>
              <a:t>  &lt;/</a:t>
            </a:r>
            <a:r>
              <a:rPr lang="en-US" dirty="0" err="1">
                <a:latin typeface="Courier New" panose="02070309020205020404" pitchFamily="49" charset="0"/>
                <a:cs typeface="Courier New" panose="02070309020205020404" pitchFamily="49" charset="0"/>
              </a:rPr>
              <a:t>rdf:RDF</a:t>
            </a:r>
            <a:r>
              <a:rPr lang="en-US" dirty="0">
                <a:latin typeface="Courier New" panose="02070309020205020404" pitchFamily="49" charset="0"/>
                <a:cs typeface="Courier New" panose="02070309020205020404" pitchFamily="49" charset="0"/>
              </a:rPr>
              <a:t>&gt;</a:t>
            </a:r>
          </a:p>
          <a:p>
            <a:r>
              <a:rPr lang="en-US" dirty="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fbm:xmlData</a:t>
            </a:r>
            <a:r>
              <a:rPr lang="en-US" dirty="0">
                <a:latin typeface="Courier New" panose="02070309020205020404" pitchFamily="49" charset="0"/>
                <a:cs typeface="Courier New" panose="02070309020205020404" pitchFamily="49" charset="0"/>
              </a:rPr>
              <a:t>&gt;</a:t>
            </a:r>
          </a:p>
          <a:p>
            <a:r>
              <a:rPr lang="en-US" dirty="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fbm:modifyDatastream</a:t>
            </a:r>
            <a:r>
              <a:rPr lang="en-US" dirty="0">
                <a:latin typeface="Courier New" panose="02070309020205020404" pitchFamily="49" charset="0"/>
                <a:cs typeface="Courier New" panose="02070309020205020404" pitchFamily="49" charset="0"/>
              </a:rPr>
              <a:t>&gt;</a:t>
            </a:r>
          </a:p>
        </p:txBody>
      </p:sp>
    </p:spTree>
    <p:extLst>
      <p:ext uri="{BB962C8B-B14F-4D97-AF65-F5344CB8AC3E}">
        <p14:creationId xmlns:p14="http://schemas.microsoft.com/office/powerpoint/2010/main" val="61692526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4a: Updating Fedora 3</a:t>
            </a:r>
          </a:p>
        </p:txBody>
      </p:sp>
      <p:sp>
        <p:nvSpPr>
          <p:cNvPr id="3" name="Content Placeholder 2"/>
          <p:cNvSpPr>
            <a:spLocks noGrp="1"/>
          </p:cNvSpPr>
          <p:nvPr>
            <p:ph idx="1"/>
          </p:nvPr>
        </p:nvSpPr>
        <p:spPr/>
        <p:txBody>
          <a:bodyPr/>
          <a:lstStyle/>
          <a:p>
            <a:r>
              <a:rPr lang="en-US" dirty="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rdf:Description</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rdf:about</a:t>
            </a:r>
            <a:r>
              <a:rPr lang="en-US" dirty="0">
                <a:latin typeface="Courier New" panose="02070309020205020404" pitchFamily="49" charset="0"/>
                <a:cs typeface="Courier New" panose="02070309020205020404" pitchFamily="49" charset="0"/>
              </a:rPr>
              <a:t>="\1"&gt;</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	&lt;</a:t>
            </a:r>
            <a:r>
              <a:rPr lang="en-US" dirty="0" err="1">
                <a:latin typeface="Courier New" panose="02070309020205020404" pitchFamily="49" charset="0"/>
                <a:cs typeface="Courier New" panose="02070309020205020404" pitchFamily="49" charset="0"/>
              </a:rPr>
              <a:t>rel:isMemberOfCollection</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rdf:resource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info:fedora</a:t>
            </a:r>
            <a:r>
              <a:rPr lang="en-US" dirty="0">
                <a:latin typeface="Courier New" panose="02070309020205020404" pitchFamily="49" charset="0"/>
                <a:cs typeface="Courier New" panose="02070309020205020404" pitchFamily="49" charset="0"/>
              </a:rPr>
              <a:t>/collection:3"/&gt;</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rel:isMemberOf</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rdf:resource</a:t>
            </a:r>
            <a:r>
              <a:rPr lang="en-US" dirty="0">
                <a:latin typeface="Courier New" panose="02070309020205020404" pitchFamily="49" charset="0"/>
                <a:cs typeface="Courier New" panose="02070309020205020404" pitchFamily="49" charset="0"/>
              </a:rPr>
              <a:t>="\2"/&gt;</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fedora-model:hasModel</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rdf:resource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info:fedora</a:t>
            </a:r>
            <a:r>
              <a:rPr lang="en-US" dirty="0">
                <a:latin typeface="Courier New" panose="02070309020205020404" pitchFamily="49" charset="0"/>
                <a:cs typeface="Courier New" panose="02070309020205020404" pitchFamily="49" charset="0"/>
              </a:rPr>
              <a:t>/cmodel:2"/&gt;</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fedora-model:hasModel</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rdf:resource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info:fedora</a:t>
            </a:r>
            <a:r>
              <a:rPr lang="en-US" dirty="0">
                <a:latin typeface="Courier New" panose="02070309020205020404" pitchFamily="49" charset="0"/>
                <a:cs typeface="Courier New" panose="02070309020205020404" pitchFamily="49" charset="0"/>
              </a:rPr>
              <a:t>/cmodel:4"/&gt;</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rel:isPartOf</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rdf:resource</a:t>
            </a:r>
            <a:r>
              <a:rPr lang="en-US" dirty="0">
                <a:latin typeface="Courier New" panose="02070309020205020404" pitchFamily="49" charset="0"/>
                <a:cs typeface="Courier New" panose="02070309020205020404" pitchFamily="49" charset="0"/>
              </a:rPr>
              <a:t>="\3</a:t>
            </a:r>
            <a:r>
              <a:rPr lang="en-US" dirty="0" smtClean="0">
                <a:latin typeface="Courier New" panose="02070309020205020404" pitchFamily="49" charset="0"/>
                <a:cs typeface="Courier New" panose="02070309020205020404" pitchFamily="49" charset="0"/>
              </a:rPr>
              <a:t>"/&gt; </a:t>
            </a:r>
          </a:p>
          <a:p>
            <a:pPr marL="749808" lvl="4" indent="0">
              <a:buNone/>
            </a:pP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marL="0" indent="0">
              <a:buNone/>
            </a:pPr>
            <a:r>
              <a:rPr lang="en-US" dirty="0" smtClean="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rdf:Description</a:t>
            </a:r>
            <a:r>
              <a:rPr lang="en-US" dirty="0">
                <a:latin typeface="Courier New" panose="02070309020205020404" pitchFamily="49" charset="0"/>
                <a:cs typeface="Courier New" panose="02070309020205020404" pitchFamily="49" charset="0"/>
              </a:rPr>
              <a:t>&gt;</a:t>
            </a:r>
          </a:p>
          <a:p>
            <a:endParaRPr lang="en-US" dirty="0">
              <a:latin typeface="Courier New" panose="02070309020205020404" pitchFamily="49" charset="0"/>
              <a:cs typeface="Courier New" panose="02070309020205020404" pitchFamily="49" charset="0"/>
            </a:endParaRPr>
          </a:p>
          <a:p>
            <a:endParaRPr lang="en-US" dirty="0"/>
          </a:p>
        </p:txBody>
      </p:sp>
    </p:spTree>
    <p:extLst>
      <p:ext uri="{BB962C8B-B14F-4D97-AF65-F5344CB8AC3E}">
        <p14:creationId xmlns:p14="http://schemas.microsoft.com/office/powerpoint/2010/main" val="21676642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Tale of Two Silos: Authors and Colloquia</a:t>
            </a:r>
            <a:endParaRPr lang="en-US" dirty="0"/>
          </a:p>
        </p:txBody>
      </p:sp>
      <p:pic>
        <p:nvPicPr>
          <p:cNvPr id="10" name="Content Placeholder 9"/>
          <p:cNvPicPr>
            <a:picLocks noGrp="1" noChangeAspect="1"/>
          </p:cNvPicPr>
          <p:nvPr>
            <p:ph sz="half" idx="2"/>
          </p:nvPr>
        </p:nvPicPr>
        <p:blipFill rotWithShape="1">
          <a:blip r:embed="rId3"/>
          <a:srcRect t="8304" r="41798" b="4521"/>
          <a:stretch/>
        </p:blipFill>
        <p:spPr>
          <a:xfrm>
            <a:off x="1180012" y="1880569"/>
            <a:ext cx="4741817" cy="3995063"/>
          </a:xfrm>
          <a:prstGeom prst="rect">
            <a:avLst/>
          </a:prstGeom>
        </p:spPr>
      </p:pic>
      <p:pic>
        <p:nvPicPr>
          <p:cNvPr id="8" name="Content Placeholder 7"/>
          <p:cNvPicPr>
            <a:picLocks noGrp="1" noChangeAspect="1"/>
          </p:cNvPicPr>
          <p:nvPr>
            <p:ph sz="half" idx="1"/>
          </p:nvPr>
        </p:nvPicPr>
        <p:blipFill rotWithShape="1">
          <a:blip r:embed="rId4"/>
          <a:srcRect l="359" t="8317" r="41275" b="4222"/>
          <a:stretch/>
        </p:blipFill>
        <p:spPr>
          <a:xfrm>
            <a:off x="6557555" y="1880569"/>
            <a:ext cx="4763589" cy="4015232"/>
          </a:xfrm>
          <a:prstGeom prst="rect">
            <a:avLst/>
          </a:prstGeom>
        </p:spPr>
      </p:pic>
    </p:spTree>
    <p:extLst>
      <p:ext uri="{BB962C8B-B14F-4D97-AF65-F5344CB8AC3E}">
        <p14:creationId xmlns:p14="http://schemas.microsoft.com/office/powerpoint/2010/main" val="35939300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4b: Updating Fedora 4</a:t>
            </a:r>
            <a:endParaRPr lang="en-US" dirty="0"/>
          </a:p>
        </p:txBody>
      </p:sp>
      <p:sp>
        <p:nvSpPr>
          <p:cNvPr id="3" name="Content Placeholder 2"/>
          <p:cNvSpPr>
            <a:spLocks noGrp="1"/>
          </p:cNvSpPr>
          <p:nvPr>
            <p:ph idx="1"/>
          </p:nvPr>
        </p:nvSpPr>
        <p:spPr/>
        <p:txBody>
          <a:bodyPr>
            <a:normAutofit/>
          </a:bodyPr>
          <a:lstStyle/>
          <a:p>
            <a:r>
              <a:rPr lang="en-US" sz="2800" dirty="0" smtClean="0"/>
              <a:t>- Simply adding </a:t>
            </a:r>
            <a:r>
              <a:rPr lang="en-US" sz="2800" dirty="0" err="1" smtClean="0"/>
              <a:t>dc:creator</a:t>
            </a:r>
            <a:r>
              <a:rPr lang="en-US" sz="2800" dirty="0" smtClean="0"/>
              <a:t> with Fedora Object URI (not PID)</a:t>
            </a:r>
          </a:p>
          <a:p>
            <a:r>
              <a:rPr lang="en-US" sz="2800" dirty="0" smtClean="0"/>
              <a:t>- Initial test using Postman</a:t>
            </a:r>
          </a:p>
          <a:p>
            <a:r>
              <a:rPr lang="en-US" sz="2800" dirty="0" smtClean="0"/>
              <a:t>- Postman too time-consuming</a:t>
            </a:r>
          </a:p>
          <a:p>
            <a:r>
              <a:rPr lang="en-US" sz="2800" dirty="0" smtClean="0"/>
              <a:t>- Used Postman to generate sample CURL</a:t>
            </a:r>
          </a:p>
          <a:p>
            <a:r>
              <a:rPr lang="en-US" sz="2800" dirty="0" smtClean="0"/>
              <a:t>- Updated using single CURL file with multiple </a:t>
            </a:r>
            <a:r>
              <a:rPr lang="en-US" sz="2800" dirty="0" err="1" smtClean="0"/>
              <a:t>PATCHes</a:t>
            </a:r>
            <a:endParaRPr lang="en-US" sz="2800" dirty="0"/>
          </a:p>
        </p:txBody>
      </p:sp>
    </p:spTree>
    <p:extLst>
      <p:ext uri="{BB962C8B-B14F-4D97-AF65-F5344CB8AC3E}">
        <p14:creationId xmlns:p14="http://schemas.microsoft.com/office/powerpoint/2010/main" val="339484858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4b: Updating Fedora 4</a:t>
            </a:r>
          </a:p>
        </p:txBody>
      </p:sp>
      <p:sp>
        <p:nvSpPr>
          <p:cNvPr id="3" name="Content Placeholder 2"/>
          <p:cNvSpPr>
            <a:spLocks noGrp="1"/>
          </p:cNvSpPr>
          <p:nvPr>
            <p:ph idx="1"/>
          </p:nvPr>
        </p:nvSpPr>
        <p:spPr/>
        <p:txBody>
          <a:bodyPr>
            <a:normAutofit/>
          </a:bodyPr>
          <a:lstStyle/>
          <a:p>
            <a:r>
              <a:rPr lang="en-US" sz="2800" dirty="0" smtClean="0"/>
              <a:t>Sample data:</a:t>
            </a:r>
          </a:p>
          <a:p>
            <a:r>
              <a:rPr lang="it-IT" sz="2800" dirty="0"/>
              <a:t>gsfcirCollq:1430    </a:t>
            </a:r>
            <a:r>
              <a:rPr lang="it-IT" sz="2800" dirty="0" smtClean="0"/>
              <a:t>gsfcirGaca:160862315</a:t>
            </a:r>
            <a:endParaRPr lang="it-IT" sz="2800" dirty="0"/>
          </a:p>
          <a:p>
            <a:r>
              <a:rPr lang="it-IT" sz="2800" dirty="0"/>
              <a:t>gsfcirCollq:1471    gsfcirGaca:</a:t>
            </a:r>
            <a:r>
              <a:rPr lang="it-IT" sz="2800" dirty="0" smtClean="0"/>
              <a:t>160862315</a:t>
            </a:r>
            <a:endParaRPr lang="it-IT" sz="2800" dirty="0"/>
          </a:p>
          <a:p>
            <a:r>
              <a:rPr lang="it-IT" sz="2800" dirty="0"/>
              <a:t>gsfcirCollq:2087    gsfcirGaca:</a:t>
            </a:r>
            <a:r>
              <a:rPr lang="it-IT" sz="2800" dirty="0" smtClean="0"/>
              <a:t>290886104</a:t>
            </a:r>
            <a:endParaRPr lang="it-IT" sz="2800" dirty="0"/>
          </a:p>
          <a:p>
            <a:r>
              <a:rPr lang="it-IT" sz="2800" dirty="0"/>
              <a:t>gsfcirCollq:3608    </a:t>
            </a:r>
            <a:r>
              <a:rPr lang="it-IT" sz="2800" dirty="0" smtClean="0"/>
              <a:t>gsfcirGaca:166053105</a:t>
            </a:r>
            <a:endParaRPr lang="en-US" sz="2800" dirty="0"/>
          </a:p>
        </p:txBody>
      </p:sp>
    </p:spTree>
    <p:extLst>
      <p:ext uri="{BB962C8B-B14F-4D97-AF65-F5344CB8AC3E}">
        <p14:creationId xmlns:p14="http://schemas.microsoft.com/office/powerpoint/2010/main" val="175040983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4b: Updating Fedora 4</a:t>
            </a:r>
          </a:p>
        </p:txBody>
      </p:sp>
      <p:sp>
        <p:nvSpPr>
          <p:cNvPr id="3" name="Content Placeholder 2"/>
          <p:cNvSpPr>
            <a:spLocks noGrp="1"/>
          </p:cNvSpPr>
          <p:nvPr>
            <p:ph idx="1"/>
          </p:nvPr>
        </p:nvSpPr>
        <p:spPr/>
        <p:txBody>
          <a:bodyPr>
            <a:normAutofit fontScale="92500" lnSpcReduction="20000"/>
          </a:bodyPr>
          <a:lstStyle/>
          <a:p>
            <a:r>
              <a:rPr lang="en-US" sz="2800" b="1" dirty="0" smtClean="0"/>
              <a:t>Find:</a:t>
            </a:r>
            <a:r>
              <a:rPr lang="en-US" sz="2800" dirty="0"/>
              <a:t> </a:t>
            </a:r>
            <a:r>
              <a:rPr lang="en-US" sz="2800" dirty="0" err="1"/>
              <a:t>gsfcirCollq</a:t>
            </a:r>
            <a:r>
              <a:rPr lang="en-US" sz="2800" dirty="0"/>
              <a:t>:(\d{4</a:t>
            </a:r>
            <a:r>
              <a:rPr lang="en-US" sz="2800" dirty="0" smtClean="0"/>
              <a:t>})\</a:t>
            </a:r>
            <a:r>
              <a:rPr lang="en-US" sz="2800" dirty="0" err="1" smtClean="0"/>
              <a:t>tgsfcirGaca</a:t>
            </a:r>
            <a:r>
              <a:rPr lang="en-US" sz="2800" dirty="0" smtClean="0"/>
              <a:t>:(\d{9})</a:t>
            </a:r>
          </a:p>
          <a:p>
            <a:r>
              <a:rPr lang="en-US" sz="2800" b="1" dirty="0" smtClean="0"/>
              <a:t>Replace:</a:t>
            </a:r>
            <a:r>
              <a:rPr lang="en-US" sz="2800" dirty="0" smtClean="0"/>
              <a:t> </a:t>
            </a:r>
          </a:p>
          <a:p>
            <a:r>
              <a:rPr lang="en-US" sz="2800" dirty="0"/>
              <a:t>curl -X PATCH -H "Content-Type: application/</a:t>
            </a:r>
            <a:r>
              <a:rPr lang="en-US" sz="2800" dirty="0" err="1"/>
              <a:t>sparql</a:t>
            </a:r>
            <a:r>
              <a:rPr lang="en-US" sz="2800" dirty="0"/>
              <a:t>-update" -H "Cache-Control: no-cache" -d 'PREFIX dc: &lt;http://purl.org/dc/elements/1.1/&gt;</a:t>
            </a:r>
          </a:p>
          <a:p>
            <a:r>
              <a:rPr lang="en-US" sz="2800" dirty="0"/>
              <a:t>PREFIX </a:t>
            </a:r>
            <a:r>
              <a:rPr lang="en-US" sz="2800" dirty="0" err="1"/>
              <a:t>rdf</a:t>
            </a:r>
            <a:r>
              <a:rPr lang="en-US" sz="2800" dirty="0"/>
              <a:t>: &lt;http://www.w3.org/1999/02/22-rdf-syntax-ns#&gt;</a:t>
            </a:r>
          </a:p>
          <a:p>
            <a:r>
              <a:rPr lang="en-US" sz="2800" dirty="0"/>
              <a:t>DELETE { }</a:t>
            </a:r>
          </a:p>
          <a:p>
            <a:r>
              <a:rPr lang="en-US" sz="2800" dirty="0"/>
              <a:t>INSERT {</a:t>
            </a:r>
          </a:p>
          <a:p>
            <a:r>
              <a:rPr lang="en-US" sz="2800" dirty="0"/>
              <a:t>  &lt;&gt; </a:t>
            </a:r>
            <a:r>
              <a:rPr lang="en-US" sz="2800" dirty="0" err="1"/>
              <a:t>dc:creator</a:t>
            </a:r>
            <a:r>
              <a:rPr lang="en-US" sz="2800" dirty="0"/>
              <a:t> </a:t>
            </a:r>
            <a:r>
              <a:rPr lang="en-US" sz="2800" dirty="0" smtClean="0"/>
              <a:t>&lt;http</a:t>
            </a:r>
            <a:r>
              <a:rPr lang="en-US" sz="2800" dirty="0" smtClean="0"/>
              <a:t>://localhost:8080/fedora/rest</a:t>
            </a:r>
            <a:r>
              <a:rPr lang="it-IT" sz="2800" dirty="0" smtClean="0"/>
              <a:t>/authors/</a:t>
            </a:r>
            <a:r>
              <a:rPr lang="en-US" sz="2800" dirty="0" smtClean="0"/>
              <a:t>\</a:t>
            </a:r>
            <a:r>
              <a:rPr lang="en-US" sz="2800" dirty="0"/>
              <a:t>2&gt;. }</a:t>
            </a:r>
          </a:p>
          <a:p>
            <a:r>
              <a:rPr lang="en-US" sz="2800" dirty="0"/>
              <a:t>WHERE { }' 'http</a:t>
            </a:r>
            <a:r>
              <a:rPr lang="en-US" sz="2800" dirty="0" smtClean="0"/>
              <a:t>://localhost:8080/fedora/rest/colloquia</a:t>
            </a:r>
            <a:r>
              <a:rPr lang="en-US" sz="2800" dirty="0"/>
              <a:t>/\1'\n</a:t>
            </a:r>
          </a:p>
        </p:txBody>
      </p:sp>
    </p:spTree>
    <p:extLst>
      <p:ext uri="{BB962C8B-B14F-4D97-AF65-F5344CB8AC3E}">
        <p14:creationId xmlns:p14="http://schemas.microsoft.com/office/powerpoint/2010/main" val="351918091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a:t>
            </a:r>
            <a:r>
              <a:rPr lang="en-US" dirty="0"/>
              <a:t>4b: Updating Fedora 4</a:t>
            </a:r>
          </a:p>
        </p:txBody>
      </p:sp>
      <p:sp>
        <p:nvSpPr>
          <p:cNvPr id="3" name="Content Placeholder 2"/>
          <p:cNvSpPr>
            <a:spLocks noGrp="1"/>
          </p:cNvSpPr>
          <p:nvPr>
            <p:ph idx="1"/>
          </p:nvPr>
        </p:nvSpPr>
        <p:spPr/>
        <p:txBody>
          <a:bodyPr>
            <a:normAutofit/>
          </a:bodyPr>
          <a:lstStyle/>
          <a:p>
            <a:r>
              <a:rPr lang="en-US" sz="2800" dirty="0" smtClean="0"/>
              <a:t>Advantages to Fedora 4 Method:</a:t>
            </a:r>
          </a:p>
          <a:p>
            <a:r>
              <a:rPr lang="en-US" sz="2800" dirty="0" smtClean="0"/>
              <a:t>- Lower risk: update not replacement</a:t>
            </a:r>
          </a:p>
          <a:p>
            <a:r>
              <a:rPr lang="en-US" sz="2800" dirty="0" smtClean="0"/>
              <a:t>- Less information: no need for </a:t>
            </a:r>
            <a:r>
              <a:rPr lang="en-US" sz="2800" dirty="0" err="1" smtClean="0"/>
              <a:t>subcollections</a:t>
            </a:r>
            <a:r>
              <a:rPr lang="en-US" sz="2800" dirty="0" smtClean="0"/>
              <a:t> or grouping together</a:t>
            </a:r>
          </a:p>
          <a:p>
            <a:r>
              <a:rPr lang="en-US" sz="2800" dirty="0" smtClean="0"/>
              <a:t>- Simple update: CURL runs from command line</a:t>
            </a:r>
            <a:endParaRPr lang="en-US" sz="2800" dirty="0"/>
          </a:p>
        </p:txBody>
      </p:sp>
    </p:spTree>
    <p:extLst>
      <p:ext uri="{BB962C8B-B14F-4D97-AF65-F5344CB8AC3E}">
        <p14:creationId xmlns:p14="http://schemas.microsoft.com/office/powerpoint/2010/main" val="28849078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p:txBody>
          <a:bodyPr>
            <a:normAutofit/>
          </a:bodyPr>
          <a:lstStyle/>
          <a:p>
            <a:r>
              <a:rPr lang="en-US" sz="2800" dirty="0" smtClean="0"/>
              <a:t>- Timeline uncertain on implementation</a:t>
            </a:r>
          </a:p>
          <a:p>
            <a:r>
              <a:rPr lang="en-US" sz="2800" dirty="0" smtClean="0"/>
              <a:t>- Need to decide whether to add author records for colloquia-only authors</a:t>
            </a:r>
          </a:p>
          <a:p>
            <a:r>
              <a:rPr lang="en-US" sz="2800" dirty="0" smtClean="0"/>
              <a:t>- Data ready for whenever we need it</a:t>
            </a:r>
            <a:endParaRPr lang="en-US" sz="2800" dirty="0"/>
          </a:p>
        </p:txBody>
      </p:sp>
    </p:spTree>
    <p:extLst>
      <p:ext uri="{BB962C8B-B14F-4D97-AF65-F5344CB8AC3E}">
        <p14:creationId xmlns:p14="http://schemas.microsoft.com/office/powerpoint/2010/main" val="370746768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3" name="Content Placeholder 2"/>
          <p:cNvSpPr>
            <a:spLocks noGrp="1"/>
          </p:cNvSpPr>
          <p:nvPr>
            <p:ph idx="1"/>
          </p:nvPr>
        </p:nvSpPr>
        <p:spPr/>
        <p:txBody>
          <a:bodyPr>
            <a:normAutofit/>
          </a:bodyPr>
          <a:lstStyle/>
          <a:p>
            <a:r>
              <a:rPr lang="en-US" sz="2800" dirty="0" smtClean="0"/>
              <a:t>Christina Harlow - @</a:t>
            </a:r>
            <a:r>
              <a:rPr lang="en-US" sz="2800" dirty="0" err="1" smtClean="0"/>
              <a:t>cm_harlow</a:t>
            </a:r>
            <a:r>
              <a:rPr lang="en-US" sz="2800" dirty="0" smtClean="0"/>
              <a:t> for </a:t>
            </a:r>
            <a:r>
              <a:rPr lang="en-US" sz="2800" dirty="0" err="1" smtClean="0"/>
              <a:t>OpenRefine</a:t>
            </a:r>
            <a:r>
              <a:rPr lang="en-US" sz="2800" dirty="0" smtClean="0"/>
              <a:t> tutorials and write-ups.</a:t>
            </a:r>
          </a:p>
          <a:p>
            <a:r>
              <a:rPr lang="en-US" sz="2800" dirty="0" smtClean="0"/>
              <a:t>Kate </a:t>
            </a:r>
            <a:r>
              <a:rPr lang="en-US" sz="2800" dirty="0" err="1" smtClean="0"/>
              <a:t>Deibel</a:t>
            </a:r>
            <a:r>
              <a:rPr lang="en-US" sz="2800" dirty="0" smtClean="0"/>
              <a:t> - @</a:t>
            </a:r>
            <a:r>
              <a:rPr lang="en-US" sz="2800" dirty="0" err="1" smtClean="0"/>
              <a:t>metageeky</a:t>
            </a:r>
            <a:r>
              <a:rPr lang="en-US" sz="2800" dirty="0" smtClean="0"/>
              <a:t> &amp; </a:t>
            </a:r>
            <a:r>
              <a:rPr lang="en-US" sz="2800" dirty="0"/>
              <a:t>Ben </a:t>
            </a:r>
            <a:r>
              <a:rPr lang="en-US" sz="2800" dirty="0" err="1"/>
              <a:t>Armintor</a:t>
            </a:r>
            <a:r>
              <a:rPr lang="en-US" sz="2800" dirty="0"/>
              <a:t> - @</a:t>
            </a:r>
            <a:r>
              <a:rPr lang="en-US" sz="2800" dirty="0" err="1" smtClean="0"/>
              <a:t>BArmintor</a:t>
            </a:r>
            <a:r>
              <a:rPr lang="en-US" sz="2800" dirty="0" smtClean="0"/>
              <a:t> for listening as I worked through roadblocks in the process.</a:t>
            </a:r>
          </a:p>
        </p:txBody>
      </p:sp>
    </p:spTree>
    <p:extLst>
      <p:ext uri="{BB962C8B-B14F-4D97-AF65-F5344CB8AC3E}">
        <p14:creationId xmlns:p14="http://schemas.microsoft.com/office/powerpoint/2010/main" val="406439158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 Used:	</a:t>
            </a:r>
            <a:endParaRPr lang="en-US" dirty="0"/>
          </a:p>
        </p:txBody>
      </p:sp>
      <p:sp>
        <p:nvSpPr>
          <p:cNvPr id="3" name="Content Placeholder 2"/>
          <p:cNvSpPr>
            <a:spLocks noGrp="1"/>
          </p:cNvSpPr>
          <p:nvPr>
            <p:ph idx="1"/>
          </p:nvPr>
        </p:nvSpPr>
        <p:spPr/>
        <p:txBody>
          <a:bodyPr/>
          <a:lstStyle/>
          <a:p>
            <a:r>
              <a:rPr lang="en-US" dirty="0" err="1" smtClean="0"/>
              <a:t>OpenRefine</a:t>
            </a:r>
            <a:r>
              <a:rPr lang="en-US" dirty="0"/>
              <a:t>: </a:t>
            </a:r>
            <a:r>
              <a:rPr lang="en-US" dirty="0">
                <a:hlinkClick r:id="rId2"/>
              </a:rPr>
              <a:t>https://</a:t>
            </a:r>
            <a:r>
              <a:rPr lang="en-US" dirty="0" smtClean="0">
                <a:hlinkClick r:id="rId2"/>
              </a:rPr>
              <a:t>github.com/OpenRefine</a:t>
            </a:r>
            <a:r>
              <a:rPr lang="en-US" dirty="0"/>
              <a:t> or </a:t>
            </a:r>
            <a:r>
              <a:rPr lang="en-US" dirty="0">
                <a:hlinkClick r:id="rId3"/>
              </a:rPr>
              <a:t>http://openrefine.org</a:t>
            </a:r>
            <a:r>
              <a:rPr lang="en-US" dirty="0" smtClean="0">
                <a:hlinkClick r:id="rId3"/>
              </a:rPr>
              <a:t>/</a:t>
            </a:r>
            <a:r>
              <a:rPr lang="en-US" dirty="0" smtClean="0"/>
              <a:t> </a:t>
            </a:r>
          </a:p>
          <a:p>
            <a:r>
              <a:rPr lang="en-US" dirty="0" smtClean="0"/>
              <a:t>DERI RDF Refine plugin for </a:t>
            </a:r>
            <a:r>
              <a:rPr lang="en-US" dirty="0" err="1" smtClean="0"/>
              <a:t>OpenRefine</a:t>
            </a:r>
            <a:r>
              <a:rPr lang="en-US" dirty="0"/>
              <a:t>: </a:t>
            </a:r>
            <a:r>
              <a:rPr lang="en-US" dirty="0">
                <a:hlinkClick r:id="rId4"/>
              </a:rPr>
              <a:t>http://refine.deri.ie</a:t>
            </a:r>
            <a:r>
              <a:rPr lang="en-US" dirty="0" smtClean="0">
                <a:hlinkClick r:id="rId4"/>
              </a:rPr>
              <a:t>/</a:t>
            </a:r>
            <a:r>
              <a:rPr lang="en-US" dirty="0" smtClean="0"/>
              <a:t> </a:t>
            </a:r>
          </a:p>
          <a:p>
            <a:r>
              <a:rPr lang="en-US" dirty="0" smtClean="0"/>
              <a:t>Sublime Text (trial </a:t>
            </a:r>
            <a:r>
              <a:rPr lang="en-US" dirty="0"/>
              <a:t>version available): </a:t>
            </a:r>
            <a:r>
              <a:rPr lang="en-US" dirty="0">
                <a:hlinkClick r:id="rId5"/>
              </a:rPr>
              <a:t>http://www.sublimetext.com</a:t>
            </a:r>
            <a:r>
              <a:rPr lang="en-US" dirty="0" smtClean="0">
                <a:hlinkClick r:id="rId5"/>
              </a:rPr>
              <a:t>/</a:t>
            </a:r>
            <a:r>
              <a:rPr lang="en-US" dirty="0" smtClean="0"/>
              <a:t> </a:t>
            </a:r>
          </a:p>
          <a:p>
            <a:r>
              <a:rPr lang="en-US" dirty="0" err="1" smtClean="0"/>
              <a:t>cURL</a:t>
            </a:r>
            <a:r>
              <a:rPr lang="en-US" dirty="0"/>
              <a:t>: </a:t>
            </a:r>
            <a:r>
              <a:rPr lang="en-US" dirty="0">
                <a:hlinkClick r:id="rId6"/>
              </a:rPr>
              <a:t>http://curl.haxx.se</a:t>
            </a:r>
            <a:r>
              <a:rPr lang="en-US" dirty="0" smtClean="0">
                <a:hlinkClick r:id="rId6"/>
              </a:rPr>
              <a:t>/</a:t>
            </a:r>
            <a:r>
              <a:rPr lang="en-US" dirty="0" smtClean="0"/>
              <a:t> </a:t>
            </a:r>
          </a:p>
          <a:p>
            <a:r>
              <a:rPr lang="en-US" dirty="0" smtClean="0"/>
              <a:t>Postman (</a:t>
            </a:r>
            <a:r>
              <a:rPr lang="en-US" dirty="0"/>
              <a:t>Chrome only): </a:t>
            </a:r>
            <a:r>
              <a:rPr lang="en-US" dirty="0">
                <a:hlinkClick r:id="rId7"/>
              </a:rPr>
              <a:t>https://www.getpostman.com</a:t>
            </a:r>
            <a:r>
              <a:rPr lang="en-US" dirty="0" smtClean="0">
                <a:hlinkClick r:id="rId7"/>
              </a:rPr>
              <a:t>/</a:t>
            </a:r>
            <a:r>
              <a:rPr lang="en-US" dirty="0" smtClean="0"/>
              <a:t> </a:t>
            </a:r>
            <a:endParaRPr lang="en-US" dirty="0"/>
          </a:p>
        </p:txBody>
      </p:sp>
    </p:spTree>
    <p:extLst>
      <p:ext uri="{BB962C8B-B14F-4D97-AF65-F5344CB8AC3E}">
        <p14:creationId xmlns:p14="http://schemas.microsoft.com/office/powerpoint/2010/main" val="35506757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&amp; Contact</a:t>
            </a:r>
            <a:endParaRPr lang="en-US" dirty="0"/>
          </a:p>
        </p:txBody>
      </p:sp>
      <p:sp>
        <p:nvSpPr>
          <p:cNvPr id="3" name="Content Placeholder 2"/>
          <p:cNvSpPr>
            <a:spLocks noGrp="1"/>
          </p:cNvSpPr>
          <p:nvPr>
            <p:ph idx="1"/>
          </p:nvPr>
        </p:nvSpPr>
        <p:spPr/>
        <p:txBody>
          <a:bodyPr/>
          <a:lstStyle/>
          <a:p>
            <a:r>
              <a:rPr lang="en-US" sz="2800" dirty="0" smtClean="0"/>
              <a:t>Code:</a:t>
            </a:r>
          </a:p>
          <a:p>
            <a:r>
              <a:rPr lang="en-US" dirty="0"/>
              <a:t>Presentation repository: </a:t>
            </a:r>
            <a:r>
              <a:rPr lang="en-US" dirty="0">
                <a:hlinkClick r:id="rId3"/>
              </a:rPr>
              <a:t>https://</a:t>
            </a:r>
            <a:r>
              <a:rPr lang="en-US" dirty="0" smtClean="0">
                <a:hlinkClick r:id="rId3"/>
              </a:rPr>
              <a:t>github.com/ruthtillman/local-reconciliation-project</a:t>
            </a:r>
            <a:r>
              <a:rPr lang="en-US" dirty="0" smtClean="0"/>
              <a:t> </a:t>
            </a:r>
            <a:endParaRPr lang="en-US" dirty="0" smtClean="0"/>
          </a:p>
          <a:p>
            <a:r>
              <a:rPr lang="en-US" dirty="0" smtClean="0"/>
              <a:t>Christina </a:t>
            </a:r>
            <a:r>
              <a:rPr lang="en-US" dirty="0" smtClean="0"/>
              <a:t>Harlow’s </a:t>
            </a:r>
            <a:r>
              <a:rPr lang="en-US" dirty="0"/>
              <a:t>C4L Presentation: </a:t>
            </a:r>
            <a:r>
              <a:rPr lang="en-US" dirty="0">
                <a:hlinkClick r:id="rId4"/>
              </a:rPr>
              <a:t>https://</a:t>
            </a:r>
            <a:r>
              <a:rPr lang="en-US" dirty="0" smtClean="0">
                <a:hlinkClick r:id="rId4"/>
              </a:rPr>
              <a:t>github.com/cmh2166/c4lMDCpres</a:t>
            </a:r>
            <a:r>
              <a:rPr lang="en-US" dirty="0" smtClean="0"/>
              <a:t> </a:t>
            </a:r>
          </a:p>
          <a:p>
            <a:r>
              <a:rPr lang="en-US" sz="2800" dirty="0" smtClean="0"/>
              <a:t>Contact Me:</a:t>
            </a:r>
            <a:endParaRPr lang="en-US" dirty="0">
              <a:hlinkClick r:id="rId5"/>
            </a:endParaRPr>
          </a:p>
          <a:p>
            <a:r>
              <a:rPr lang="en-US" dirty="0" smtClean="0">
                <a:hlinkClick r:id="rId5"/>
              </a:rPr>
              <a:t>ruthtillman@gmail.com</a:t>
            </a:r>
            <a:r>
              <a:rPr lang="en-US" dirty="0" smtClean="0"/>
              <a:t>  /  </a:t>
            </a:r>
            <a:r>
              <a:rPr lang="en-US" dirty="0" smtClean="0">
                <a:hlinkClick r:id="rId6"/>
              </a:rPr>
              <a:t>ruth.k.tillman@nasa.gov</a:t>
            </a:r>
            <a:endParaRPr lang="en-US" dirty="0" smtClean="0"/>
          </a:p>
          <a:p>
            <a:r>
              <a:rPr lang="en-US" dirty="0" smtClean="0"/>
              <a:t>@</a:t>
            </a:r>
            <a:r>
              <a:rPr lang="en-US" dirty="0" err="1" smtClean="0"/>
              <a:t>ruthbrarian</a:t>
            </a:r>
            <a:endParaRPr lang="en-US" dirty="0"/>
          </a:p>
        </p:txBody>
      </p:sp>
    </p:spTree>
    <p:extLst>
      <p:ext uri="{BB962C8B-B14F-4D97-AF65-F5344CB8AC3E}">
        <p14:creationId xmlns:p14="http://schemas.microsoft.com/office/powerpoint/2010/main" val="130851527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Attributions</a:t>
            </a:r>
            <a:endParaRPr lang="en-US" dirty="0"/>
          </a:p>
        </p:txBody>
      </p:sp>
      <p:sp>
        <p:nvSpPr>
          <p:cNvPr id="3" name="Content Placeholder 2"/>
          <p:cNvSpPr>
            <a:spLocks noGrp="1"/>
          </p:cNvSpPr>
          <p:nvPr>
            <p:ph idx="1"/>
          </p:nvPr>
        </p:nvSpPr>
        <p:spPr/>
        <p:txBody>
          <a:bodyPr/>
          <a:lstStyle/>
          <a:p>
            <a:r>
              <a:rPr lang="en-US" dirty="0" smtClean="0"/>
              <a:t>Image 1: “Silos” by Anthony </a:t>
            </a:r>
            <a:r>
              <a:rPr lang="en-US" dirty="0" err="1" smtClean="0"/>
              <a:t>Arrigo</a:t>
            </a:r>
            <a:r>
              <a:rPr lang="en-US" dirty="0" smtClean="0"/>
              <a:t>, </a:t>
            </a:r>
            <a:r>
              <a:rPr lang="en-US" dirty="0"/>
              <a:t>Flickr. </a:t>
            </a:r>
            <a:r>
              <a:rPr lang="en-US" dirty="0">
                <a:hlinkClick r:id="rId2"/>
              </a:rPr>
              <a:t>https://www.flickr.com/photos/anthonyfarrigo</a:t>
            </a:r>
            <a:r>
              <a:rPr lang="en-US" dirty="0" smtClean="0">
                <a:hlinkClick r:id="rId2"/>
              </a:rPr>
              <a:t>/</a:t>
            </a:r>
            <a:r>
              <a:rPr lang="en-US" dirty="0" smtClean="0"/>
              <a:t> </a:t>
            </a:r>
          </a:p>
          <a:p>
            <a:r>
              <a:rPr lang="en-US" dirty="0" smtClean="0"/>
              <a:t>Image 2/3: “</a:t>
            </a:r>
            <a:r>
              <a:rPr lang="en-US" dirty="0" err="1" smtClean="0"/>
              <a:t>Skybridge</a:t>
            </a:r>
            <a:r>
              <a:rPr lang="en-US" dirty="0" smtClean="0"/>
              <a:t>” by Billie Ward. </a:t>
            </a:r>
            <a:r>
              <a:rPr lang="en-US" dirty="0"/>
              <a:t>Flickr. </a:t>
            </a:r>
            <a:r>
              <a:rPr lang="en-US" dirty="0">
                <a:hlinkClick r:id="rId3"/>
              </a:rPr>
              <a:t>https://www.flickr.com/photos/wwward0/21180929605</a:t>
            </a:r>
            <a:r>
              <a:rPr lang="en-US" dirty="0" smtClean="0">
                <a:hlinkClick r:id="rId3"/>
              </a:rPr>
              <a:t>/</a:t>
            </a:r>
            <a:r>
              <a:rPr lang="en-US" dirty="0" smtClean="0"/>
              <a:t> </a:t>
            </a:r>
            <a:endParaRPr lang="en-US" dirty="0"/>
          </a:p>
        </p:txBody>
      </p:sp>
    </p:spTree>
    <p:extLst>
      <p:ext uri="{BB962C8B-B14F-4D97-AF65-F5344CB8AC3E}">
        <p14:creationId xmlns:p14="http://schemas.microsoft.com/office/powerpoint/2010/main" val="28761989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1916" y="119720"/>
            <a:ext cx="9222018" cy="6146511"/>
          </a:xfrm>
          <a:prstGeom prst="rect">
            <a:avLst/>
          </a:prstGeom>
        </p:spPr>
      </p:pic>
    </p:spTree>
    <p:extLst>
      <p:ext uri="{BB962C8B-B14F-4D97-AF65-F5344CB8AC3E}">
        <p14:creationId xmlns:p14="http://schemas.microsoft.com/office/powerpoint/2010/main" val="17828167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8280" y="117297"/>
            <a:ext cx="9215440" cy="6142126"/>
          </a:xfrm>
          <a:prstGeom prst="rect">
            <a:avLst/>
          </a:prstGeom>
        </p:spPr>
      </p:pic>
    </p:spTree>
    <p:extLst>
      <p:ext uri="{BB962C8B-B14F-4D97-AF65-F5344CB8AC3E}">
        <p14:creationId xmlns:p14="http://schemas.microsoft.com/office/powerpoint/2010/main" val="840565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4212" t="4561" r="20219" b="41930"/>
          <a:stretch/>
        </p:blipFill>
        <p:spPr>
          <a:xfrm>
            <a:off x="1576091" y="312821"/>
            <a:ext cx="9039818" cy="4800600"/>
          </a:xfrm>
          <a:prstGeom prst="rect">
            <a:avLst/>
          </a:prstGeom>
        </p:spPr>
      </p:pic>
    </p:spTree>
    <p:extLst>
      <p:ext uri="{BB962C8B-B14F-4D97-AF65-F5344CB8AC3E}">
        <p14:creationId xmlns:p14="http://schemas.microsoft.com/office/powerpoint/2010/main" val="2828450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1: Create a Reconciliation Service</a:t>
            </a:r>
            <a:endParaRPr lang="en-US" dirty="0"/>
          </a:p>
        </p:txBody>
      </p:sp>
      <p:sp>
        <p:nvSpPr>
          <p:cNvPr id="3" name="Content Placeholder 2"/>
          <p:cNvSpPr>
            <a:spLocks noGrp="1"/>
          </p:cNvSpPr>
          <p:nvPr>
            <p:ph idx="1"/>
          </p:nvPr>
        </p:nvSpPr>
        <p:spPr/>
        <p:txBody>
          <a:bodyPr>
            <a:normAutofit/>
          </a:bodyPr>
          <a:lstStyle/>
          <a:p>
            <a:r>
              <a:rPr lang="en-US" sz="2800" dirty="0" smtClean="0"/>
              <a:t>Tools:</a:t>
            </a:r>
          </a:p>
          <a:p>
            <a:r>
              <a:rPr lang="en-US" sz="2800" dirty="0" smtClean="0"/>
              <a:t>- &lt;#</a:t>
            </a:r>
            <a:r>
              <a:rPr lang="en-US" sz="2800" dirty="0" err="1" smtClean="0"/>
              <a:t>ri</a:t>
            </a:r>
            <a:r>
              <a:rPr lang="en-US" sz="2800" dirty="0"/>
              <a:t>&gt;</a:t>
            </a:r>
            <a:endParaRPr lang="en-US" sz="2800" dirty="0" smtClean="0"/>
          </a:p>
          <a:p>
            <a:r>
              <a:rPr lang="en-US" sz="2800" dirty="0" smtClean="0"/>
              <a:t>- Sublime Text &amp; Regex</a:t>
            </a:r>
            <a:endParaRPr lang="en-US" sz="2800" dirty="0"/>
          </a:p>
          <a:p>
            <a:r>
              <a:rPr lang="en-US" sz="2800" dirty="0" smtClean="0"/>
              <a:t>- </a:t>
            </a:r>
            <a:r>
              <a:rPr lang="en-US" sz="2800" dirty="0" err="1" smtClean="0"/>
              <a:t>OpenRefine</a:t>
            </a:r>
            <a:endParaRPr lang="en-US" sz="2800" dirty="0" smtClean="0"/>
          </a:p>
          <a:p>
            <a:r>
              <a:rPr lang="en-US" sz="2800" dirty="0" smtClean="0"/>
              <a:t>- </a:t>
            </a:r>
            <a:r>
              <a:rPr lang="en-US" sz="2800" dirty="0" err="1" smtClean="0"/>
              <a:t>GRefine</a:t>
            </a:r>
            <a:r>
              <a:rPr lang="en-US" sz="2800" dirty="0" smtClean="0"/>
              <a:t> RDF Extension </a:t>
            </a:r>
            <a:r>
              <a:rPr lang="en-US" sz="2800" dirty="0"/>
              <a:t>(</a:t>
            </a:r>
            <a:r>
              <a:rPr lang="en-US" sz="2800" dirty="0" smtClean="0"/>
              <a:t>DERI)</a:t>
            </a:r>
            <a:endParaRPr lang="en-US" sz="2800" dirty="0"/>
          </a:p>
        </p:txBody>
      </p:sp>
    </p:spTree>
    <p:extLst>
      <p:ext uri="{BB962C8B-B14F-4D97-AF65-F5344CB8AC3E}">
        <p14:creationId xmlns:p14="http://schemas.microsoft.com/office/powerpoint/2010/main" val="21429118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1: Create a Reconciliation Service</a:t>
            </a:r>
          </a:p>
        </p:txBody>
      </p:sp>
      <p:sp>
        <p:nvSpPr>
          <p:cNvPr id="3" name="Content Placeholder 2"/>
          <p:cNvSpPr>
            <a:spLocks noGrp="1"/>
          </p:cNvSpPr>
          <p:nvPr>
            <p:ph idx="1"/>
          </p:nvPr>
        </p:nvSpPr>
        <p:spPr/>
        <p:txBody>
          <a:bodyPr>
            <a:normAutofit/>
          </a:bodyPr>
          <a:lstStyle/>
          <a:p>
            <a:r>
              <a:rPr lang="en-US" sz="2800" dirty="0" smtClean="0"/>
              <a:t>- Use &lt;#</a:t>
            </a:r>
            <a:r>
              <a:rPr lang="en-US" sz="2800" dirty="0" err="1" smtClean="0"/>
              <a:t>ri</a:t>
            </a:r>
            <a:r>
              <a:rPr lang="en-US" sz="2800" dirty="0" smtClean="0"/>
              <a:t>&gt; query to export </a:t>
            </a:r>
            <a:r>
              <a:rPr lang="en-US" sz="2800" dirty="0"/>
              <a:t>n</a:t>
            </a:r>
            <a:r>
              <a:rPr lang="en-US" sz="2800" dirty="0" smtClean="0"/>
              <a:t>ames and PIDs to CSV</a:t>
            </a:r>
          </a:p>
          <a:p>
            <a:r>
              <a:rPr lang="en-US" sz="2800" dirty="0" smtClean="0"/>
              <a:t>- Sample:</a:t>
            </a:r>
          </a:p>
          <a:p>
            <a:pPr marL="292608" lvl="1" indent="0">
              <a:buNone/>
            </a:pPr>
            <a:r>
              <a:rPr lang="en-US" sz="2600" dirty="0"/>
              <a:t>"Atlas, David",gsfcirGaca:823462024</a:t>
            </a:r>
          </a:p>
          <a:p>
            <a:pPr marL="292608" lvl="1" indent="0">
              <a:buNone/>
            </a:pPr>
            <a:r>
              <a:rPr lang="en-US" sz="2600" dirty="0"/>
              <a:t>"Tilton, James C.",gsfcirGaca:411735411</a:t>
            </a:r>
          </a:p>
          <a:p>
            <a:pPr marL="292608" lvl="1" indent="0">
              <a:buNone/>
            </a:pPr>
            <a:r>
              <a:rPr lang="en-US" sz="2600" dirty="0"/>
              <a:t>"</a:t>
            </a:r>
            <a:r>
              <a:rPr lang="en-US" sz="2600" dirty="0" err="1"/>
              <a:t>Esaias</a:t>
            </a:r>
            <a:r>
              <a:rPr lang="en-US" sz="2600" dirty="0"/>
              <a:t>, Wayne E.",gsfcirGaca:868841903</a:t>
            </a:r>
          </a:p>
          <a:p>
            <a:pPr marL="292608" lvl="1" indent="0">
              <a:buNone/>
            </a:pPr>
            <a:r>
              <a:rPr lang="en-US" sz="2600" dirty="0"/>
              <a:t>"Lyon, Richard G.",gsfcirGaca:982601626</a:t>
            </a:r>
          </a:p>
          <a:p>
            <a:pPr marL="292608" lvl="1" indent="0">
              <a:buNone/>
            </a:pPr>
            <a:r>
              <a:rPr lang="en-US" sz="2600" dirty="0"/>
              <a:t>"</a:t>
            </a:r>
            <a:r>
              <a:rPr lang="en-US" sz="2600" dirty="0" err="1"/>
              <a:t>Schnase</a:t>
            </a:r>
            <a:r>
              <a:rPr lang="en-US" sz="2600" dirty="0"/>
              <a:t>, John L.",</a:t>
            </a:r>
            <a:r>
              <a:rPr lang="en-US" sz="2600" dirty="0" smtClean="0"/>
              <a:t>gsfcirGaca:580647414</a:t>
            </a:r>
          </a:p>
          <a:p>
            <a:pPr marL="292608" lvl="1" indent="0">
              <a:buNone/>
            </a:pPr>
            <a:r>
              <a:rPr lang="en-US" sz="2600" dirty="0"/>
              <a:t>"</a:t>
            </a:r>
            <a:r>
              <a:rPr lang="en-US" sz="2600" dirty="0" err="1"/>
              <a:t>Esper</a:t>
            </a:r>
            <a:r>
              <a:rPr lang="en-US" sz="2600" dirty="0"/>
              <a:t>, Jaime",gsfcirGaca:564921526</a:t>
            </a:r>
          </a:p>
        </p:txBody>
      </p:sp>
    </p:spTree>
    <p:extLst>
      <p:ext uri="{BB962C8B-B14F-4D97-AF65-F5344CB8AC3E}">
        <p14:creationId xmlns:p14="http://schemas.microsoft.com/office/powerpoint/2010/main" val="4046748764"/>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1487</TotalTime>
  <Words>4857</Words>
  <Application>Microsoft Office PowerPoint</Application>
  <PresentationFormat>Widescreen</PresentationFormat>
  <Paragraphs>328</Paragraphs>
  <Slides>48</Slides>
  <Notes>46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48</vt:i4>
      </vt:variant>
    </vt:vector>
  </HeadingPairs>
  <TitlesOfParts>
    <vt:vector size="52" baseType="lpstr">
      <vt:lpstr>Calibri</vt:lpstr>
      <vt:lpstr>Calibri Light</vt:lpstr>
      <vt:lpstr>Courier New</vt:lpstr>
      <vt:lpstr>Retrospect</vt:lpstr>
      <vt:lpstr>Pull it Together!</vt:lpstr>
      <vt:lpstr>PowerPoint Presentation</vt:lpstr>
      <vt:lpstr>Challenge</vt:lpstr>
      <vt:lpstr>Tale of Two Silos: Authors and Colloquia</vt:lpstr>
      <vt:lpstr>PowerPoint Presentation</vt:lpstr>
      <vt:lpstr>PowerPoint Presentation</vt:lpstr>
      <vt:lpstr>PowerPoint Presentation</vt:lpstr>
      <vt:lpstr>Phase 1: Create a Reconciliation Service</vt:lpstr>
      <vt:lpstr>Phase 1: Create a Reconciliation Service</vt:lpstr>
      <vt:lpstr>Phase 1: Create a Reconciliation Service</vt:lpstr>
      <vt:lpstr>Phase 1: Create a Reconciliation Service</vt:lpstr>
      <vt:lpstr>Phase 1: Create a Reconciliation Service</vt:lpstr>
      <vt:lpstr>Phase 1: Create a Reconciliation Service</vt:lpstr>
      <vt:lpstr>Phase 2: Extract Data to Reconcile</vt:lpstr>
      <vt:lpstr>Phase 2: Extract Data to Reconcile</vt:lpstr>
      <vt:lpstr>Phase 2: Extract Data to Reconcile</vt:lpstr>
      <vt:lpstr>Phase 3: Reconcile Data in OpenRefine</vt:lpstr>
      <vt:lpstr>Phase 3: Reconcile Data in OpenRefine</vt:lpstr>
      <vt:lpstr>Phase 3: Reconcile Data in OpenRefine</vt:lpstr>
      <vt:lpstr>Phase 3: Reconcile Data in OpenRefine</vt:lpstr>
      <vt:lpstr>Phase 3: Reconcile Data in OpenRefine</vt:lpstr>
      <vt:lpstr>Phase 3: Reconcile Data in OpenRefine</vt:lpstr>
      <vt:lpstr>Phase 3: Reconcile Data in OpenRefine</vt:lpstr>
      <vt:lpstr>Phase 3: Reconcile Data in OpenRefine</vt:lpstr>
      <vt:lpstr>Phase 3: Reconcile Data in OpenRefine</vt:lpstr>
      <vt:lpstr>Phase 4: Updating Colloquia Objects</vt:lpstr>
      <vt:lpstr>Phase 4a: Updating Fedora 3</vt:lpstr>
      <vt:lpstr>Phase 4a: Updating Fedora 3</vt:lpstr>
      <vt:lpstr>Phase 4a: Updating Fedora 3</vt:lpstr>
      <vt:lpstr>Phase 4a: Updating Fedora 3</vt:lpstr>
      <vt:lpstr>Phase 4a: Updating Fedora 3</vt:lpstr>
      <vt:lpstr>Phase 4a: Updating Fedora 3</vt:lpstr>
      <vt:lpstr>Phase 4a: Updating Fedora 3</vt:lpstr>
      <vt:lpstr>Phase 4a: Updating Fedora 3</vt:lpstr>
      <vt:lpstr>Phase 4a: Updating Fedora 3</vt:lpstr>
      <vt:lpstr>Phase 4a: Updating Fedora 3</vt:lpstr>
      <vt:lpstr>Phase 4a: Updating Fedora 3</vt:lpstr>
      <vt:lpstr>Phase 4a: Updating Fedora 3</vt:lpstr>
      <vt:lpstr>Phase 4a: Updating Fedora 3</vt:lpstr>
      <vt:lpstr>Phase 4b: Updating Fedora 4</vt:lpstr>
      <vt:lpstr>Phase 4b: Updating Fedora 4</vt:lpstr>
      <vt:lpstr>Phase 4b: Updating Fedora 4</vt:lpstr>
      <vt:lpstr>Phase 4b: Updating Fedora 4</vt:lpstr>
      <vt:lpstr>Next steps</vt:lpstr>
      <vt:lpstr>Thanks</vt:lpstr>
      <vt:lpstr>Tools Used: </vt:lpstr>
      <vt:lpstr>Code &amp; Contact</vt:lpstr>
      <vt:lpstr>Attributions</vt:lpstr>
    </vt:vector>
  </TitlesOfParts>
  <Company>HPES NASA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Tillman, Ruth K. (GSFC-272.0)[CADENCE GROUP ASSOC]</dc:creator>
  <cp:lastModifiedBy>Tillman, Ruth K. (GSFC-272.0)[CADENCE GROUP ASSOC]</cp:lastModifiedBy>
  <cp:revision>263</cp:revision>
  <dcterms:created xsi:type="dcterms:W3CDTF">2015-10-01T17:32:26Z</dcterms:created>
  <dcterms:modified xsi:type="dcterms:W3CDTF">2015-10-06T20:13:43Z</dcterms:modified>
</cp:coreProperties>
</file>

<file path=docProps/thumbnail.jpeg>
</file>